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9144000" cy="685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16" roundtripDataSignature="AMtx7mjpc58lu1dEOH4wiHxFQY6LnlUq1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 name="Google Shape;47;p1: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2: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1" name="Google Shape;71;p2: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3: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4: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5: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5: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7: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7: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8: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8: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9: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9: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0: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0:notes"/>
          <p:cNvSpPr/>
          <p:nvPr>
            <p:ph idx="2" type="sldImg"/>
          </p:nvPr>
        </p:nvSpPr>
        <p:spPr>
          <a:xfrm>
            <a:off x="2857500" y="514350"/>
            <a:ext cx="3429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3" name="Shape 13"/>
        <p:cNvGrpSpPr/>
        <p:nvPr/>
      </p:nvGrpSpPr>
      <p:grpSpPr>
        <a:xfrm>
          <a:off x="0" y="0"/>
          <a:ext cx="0" cy="0"/>
          <a:chOff x="0" y="0"/>
          <a:chExt cx="0" cy="0"/>
        </a:xfrm>
      </p:grpSpPr>
      <p:sp>
        <p:nvSpPr>
          <p:cNvPr id="14" name="Google Shape;14;p12"/>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2"/>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2"/>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chemeClr val="lt1"/>
        </a:solidFill>
      </p:bgPr>
    </p:bg>
    <p:spTree>
      <p:nvGrpSpPr>
        <p:cNvPr id="17" name="Shape 17"/>
        <p:cNvGrpSpPr/>
        <p:nvPr/>
      </p:nvGrpSpPr>
      <p:grpSpPr>
        <a:xfrm>
          <a:off x="0" y="0"/>
          <a:ext cx="0" cy="0"/>
          <a:chOff x="0" y="0"/>
          <a:chExt cx="0" cy="0"/>
        </a:xfrm>
      </p:grpSpPr>
      <p:sp>
        <p:nvSpPr>
          <p:cNvPr id="18" name="Google Shape;18;p13"/>
          <p:cNvSpPr/>
          <p:nvPr/>
        </p:nvSpPr>
        <p:spPr>
          <a:xfrm>
            <a:off x="0" y="1447799"/>
            <a:ext cx="9144000" cy="5410200"/>
          </a:xfrm>
          <a:custGeom>
            <a:rect b="b" l="l" r="r" t="t"/>
            <a:pathLst>
              <a:path extrusionOk="0" h="5410200" w="9144000">
                <a:moveTo>
                  <a:pt x="9144000" y="0"/>
                </a:moveTo>
                <a:lnTo>
                  <a:pt x="0" y="0"/>
                </a:lnTo>
                <a:lnTo>
                  <a:pt x="0" y="5410200"/>
                </a:lnTo>
                <a:lnTo>
                  <a:pt x="9144000" y="5410200"/>
                </a:lnTo>
                <a:lnTo>
                  <a:pt x="91440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9" name="Google Shape;19;p13"/>
          <p:cNvPicPr preferRelativeResize="0"/>
          <p:nvPr/>
        </p:nvPicPr>
        <p:blipFill rotWithShape="1">
          <a:blip r:embed="rId2">
            <a:alphaModFix/>
          </a:blip>
          <a:srcRect b="0" l="0" r="0" t="0"/>
          <a:stretch/>
        </p:blipFill>
        <p:spPr>
          <a:xfrm>
            <a:off x="0" y="1423415"/>
            <a:ext cx="2180844" cy="5434583"/>
          </a:xfrm>
          <a:prstGeom prst="rect">
            <a:avLst/>
          </a:prstGeom>
          <a:noFill/>
          <a:ln>
            <a:noFill/>
          </a:ln>
        </p:spPr>
      </p:pic>
      <p:sp>
        <p:nvSpPr>
          <p:cNvPr id="20" name="Google Shape;20;p13"/>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 name="Google Shape;21;p13"/>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 name="Google Shape;22;p13"/>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8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457200" y="1577340"/>
            <a:ext cx="822960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4" name="Google Shape;24;p13"/>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 name="Shape 27"/>
        <p:cNvGrpSpPr/>
        <p:nvPr/>
      </p:nvGrpSpPr>
      <p:grpSpPr>
        <a:xfrm>
          <a:off x="0" y="0"/>
          <a:ext cx="0" cy="0"/>
          <a:chOff x="0" y="0"/>
          <a:chExt cx="0" cy="0"/>
        </a:xfrm>
      </p:grpSpPr>
      <p:sp>
        <p:nvSpPr>
          <p:cNvPr id="28" name="Google Shape;28;p14"/>
          <p:cNvSpPr txBox="1"/>
          <p:nvPr>
            <p:ph type="ctrTitle"/>
          </p:nvPr>
        </p:nvSpPr>
        <p:spPr>
          <a:xfrm>
            <a:off x="685800" y="2125980"/>
            <a:ext cx="7772400" cy="144018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 type="subTitle"/>
          </p:nvPr>
        </p:nvSpPr>
        <p:spPr>
          <a:xfrm>
            <a:off x="1371600" y="3840480"/>
            <a:ext cx="6400800" cy="1714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4"/>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4"/>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4"/>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15"/>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8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 type="body"/>
          </p:nvPr>
        </p:nvSpPr>
        <p:spPr>
          <a:xfrm>
            <a:off x="457200" y="1577340"/>
            <a:ext cx="397764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6" name="Google Shape;36;p15"/>
          <p:cNvSpPr txBox="1"/>
          <p:nvPr>
            <p:ph idx="2" type="body"/>
          </p:nvPr>
        </p:nvSpPr>
        <p:spPr>
          <a:xfrm>
            <a:off x="4709160" y="1577340"/>
            <a:ext cx="397764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7" name="Google Shape;37;p15"/>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5"/>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0" name="Shape 40"/>
        <p:cNvGrpSpPr/>
        <p:nvPr/>
      </p:nvGrpSpPr>
      <p:grpSpPr>
        <a:xfrm>
          <a:off x="0" y="0"/>
          <a:ext cx="0" cy="0"/>
          <a:chOff x="0" y="0"/>
          <a:chExt cx="0" cy="0"/>
        </a:xfrm>
      </p:grpSpPr>
      <p:sp>
        <p:nvSpPr>
          <p:cNvPr id="41" name="Google Shape;41;p16"/>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8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6"/>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6"/>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
          <p:cNvSpPr/>
          <p:nvPr/>
        </p:nvSpPr>
        <p:spPr>
          <a:xfrm>
            <a:off x="0" y="1447799"/>
            <a:ext cx="9144000" cy="5410200"/>
          </a:xfrm>
          <a:custGeom>
            <a:rect b="b" l="l" r="r" t="t"/>
            <a:pathLst>
              <a:path extrusionOk="0" h="5410200" w="9144000">
                <a:moveTo>
                  <a:pt x="9144000" y="0"/>
                </a:moveTo>
                <a:lnTo>
                  <a:pt x="0" y="0"/>
                </a:lnTo>
                <a:lnTo>
                  <a:pt x="0" y="5410200"/>
                </a:lnTo>
                <a:lnTo>
                  <a:pt x="9144000" y="5410200"/>
                </a:lnTo>
                <a:lnTo>
                  <a:pt x="91440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7" name="Google Shape;7;p11"/>
          <p:cNvPicPr preferRelativeResize="0"/>
          <p:nvPr/>
        </p:nvPicPr>
        <p:blipFill rotWithShape="1">
          <a:blip r:embed="rId1">
            <a:alphaModFix/>
          </a:blip>
          <a:srcRect b="0" l="0" r="0" t="0"/>
          <a:stretch/>
        </p:blipFill>
        <p:spPr>
          <a:xfrm>
            <a:off x="0" y="1423415"/>
            <a:ext cx="2180844" cy="5434583"/>
          </a:xfrm>
          <a:prstGeom prst="rect">
            <a:avLst/>
          </a:prstGeom>
          <a:noFill/>
          <a:ln>
            <a:noFill/>
          </a:ln>
        </p:spPr>
      </p:pic>
      <p:sp>
        <p:nvSpPr>
          <p:cNvPr id="8" name="Google Shape;8;p11"/>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 name="Google Shape;9;p11"/>
          <p:cNvSpPr txBox="1"/>
          <p:nvPr>
            <p:ph idx="1" type="body"/>
          </p:nvPr>
        </p:nvSpPr>
        <p:spPr>
          <a:xfrm>
            <a:off x="457200" y="1577340"/>
            <a:ext cx="8229600" cy="452628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10" name="Google Shape;10;p11"/>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11"/>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 name="Google Shape;12;p11"/>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9.jpg"/><Relationship Id="rId5" Type="http://schemas.openxmlformats.org/officeDocument/2006/relationships/image" Target="../media/image2.jpg"/><Relationship Id="rId6"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6.png"/><Relationship Id="rId5" Type="http://schemas.openxmlformats.org/officeDocument/2006/relationships/image" Target="../media/image15.jpg"/><Relationship Id="rId6"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 name="Shape 48"/>
        <p:cNvGrpSpPr/>
        <p:nvPr/>
      </p:nvGrpSpPr>
      <p:grpSpPr>
        <a:xfrm>
          <a:off x="0" y="0"/>
          <a:ext cx="0" cy="0"/>
          <a:chOff x="0" y="0"/>
          <a:chExt cx="0" cy="0"/>
        </a:xfrm>
      </p:grpSpPr>
      <p:sp>
        <p:nvSpPr>
          <p:cNvPr id="49" name="Google Shape;49;p1"/>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 name="Google Shape;50;p1"/>
          <p:cNvSpPr txBox="1"/>
          <p:nvPr/>
        </p:nvSpPr>
        <p:spPr>
          <a:xfrm>
            <a:off x="3121914" y="1141602"/>
            <a:ext cx="4345800" cy="19830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Clr>
                <a:srgbClr val="000000"/>
              </a:buClr>
              <a:buSzPts val="1200"/>
              <a:buFont typeface="Arial"/>
              <a:buNone/>
            </a:pPr>
            <a:r>
              <a:rPr b="1" i="0" lang="en-US" sz="1200" u="none" cap="none" strike="noStrike">
                <a:solidFill>
                  <a:srgbClr val="0D0D0D"/>
                </a:solidFill>
                <a:latin typeface="Times New Roman"/>
                <a:ea typeface="Times New Roman"/>
                <a:cs typeface="Times New Roman"/>
                <a:sym typeface="Times New Roman"/>
              </a:rPr>
              <a:t>Volume 12  -ISSUE of Jan 202</a:t>
            </a:r>
            <a:r>
              <a:rPr b="1" lang="en-US" sz="1200">
                <a:solidFill>
                  <a:srgbClr val="0D0D0D"/>
                </a:solidFill>
                <a:latin typeface="Times New Roman"/>
                <a:ea typeface="Times New Roman"/>
                <a:cs typeface="Times New Roman"/>
                <a:sym typeface="Times New Roman"/>
              </a:rPr>
              <a:t>3</a:t>
            </a:r>
            <a:r>
              <a:rPr b="1" i="0" lang="en-US" sz="1200" u="none" cap="none" strike="noStrike">
                <a:solidFill>
                  <a:srgbClr val="0D0D0D"/>
                </a:solidFill>
                <a:latin typeface="Times New Roman"/>
                <a:ea typeface="Times New Roman"/>
                <a:cs typeface="Times New Roman"/>
                <a:sym typeface="Times New Roman"/>
              </a:rPr>
              <a:t>- April 202</a:t>
            </a:r>
            <a:r>
              <a:rPr b="1" lang="en-US" sz="1200">
                <a:solidFill>
                  <a:srgbClr val="0D0D0D"/>
                </a:solidFill>
                <a:latin typeface="Times New Roman"/>
                <a:ea typeface="Times New Roman"/>
                <a:cs typeface="Times New Roman"/>
                <a:sym typeface="Times New Roman"/>
              </a:rPr>
              <a:t>3</a:t>
            </a:r>
            <a:endParaRPr b="0" i="0" sz="1200" u="none" cap="none" strike="noStrike">
              <a:solidFill>
                <a:schemeClr val="dk1"/>
              </a:solidFill>
              <a:latin typeface="Times New Roman"/>
              <a:ea typeface="Times New Roman"/>
              <a:cs typeface="Times New Roman"/>
              <a:sym typeface="Times New Roman"/>
            </a:endParaRPr>
          </a:p>
        </p:txBody>
      </p:sp>
      <p:grpSp>
        <p:nvGrpSpPr>
          <p:cNvPr id="51" name="Google Shape;51;p1"/>
          <p:cNvGrpSpPr/>
          <p:nvPr/>
        </p:nvGrpSpPr>
        <p:grpSpPr>
          <a:xfrm>
            <a:off x="2133599" y="0"/>
            <a:ext cx="7010401" cy="1069086"/>
            <a:chOff x="2133599" y="0"/>
            <a:chExt cx="7010401" cy="1069086"/>
          </a:xfrm>
        </p:grpSpPr>
        <p:pic>
          <p:nvPicPr>
            <p:cNvPr id="52" name="Google Shape;52;p1"/>
            <p:cNvPicPr preferRelativeResize="0"/>
            <p:nvPr/>
          </p:nvPicPr>
          <p:blipFill rotWithShape="1">
            <a:blip r:embed="rId3">
              <a:alphaModFix/>
            </a:blip>
            <a:srcRect b="0" l="0" r="0" t="0"/>
            <a:stretch/>
          </p:blipFill>
          <p:spPr>
            <a:xfrm>
              <a:off x="7391400" y="0"/>
              <a:ext cx="1752600" cy="914400"/>
            </a:xfrm>
            <a:prstGeom prst="rect">
              <a:avLst/>
            </a:prstGeom>
            <a:noFill/>
            <a:ln>
              <a:noFill/>
            </a:ln>
          </p:spPr>
        </p:pic>
        <p:sp>
          <p:nvSpPr>
            <p:cNvPr id="53" name="Google Shape;53;p1"/>
            <p:cNvSpPr/>
            <p:nvPr/>
          </p:nvSpPr>
          <p:spPr>
            <a:xfrm>
              <a:off x="2133599" y="152400"/>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 name="Google Shape;54;p1"/>
            <p:cNvSpPr/>
            <p:nvPr/>
          </p:nvSpPr>
          <p:spPr>
            <a:xfrm>
              <a:off x="2135885" y="154686"/>
              <a:ext cx="5181600" cy="914400"/>
            </a:xfrm>
            <a:custGeom>
              <a:rect b="b" l="l" r="r" t="t"/>
              <a:pathLst>
                <a:path extrusionOk="0" h="914400" w="5181600">
                  <a:moveTo>
                    <a:pt x="0" y="914399"/>
                  </a:moveTo>
                  <a:lnTo>
                    <a:pt x="5181600" y="914399"/>
                  </a:lnTo>
                  <a:lnTo>
                    <a:pt x="5181600" y="0"/>
                  </a:lnTo>
                  <a:lnTo>
                    <a:pt x="0" y="0"/>
                  </a:lnTo>
                  <a:lnTo>
                    <a:pt x="0" y="914399"/>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 name="Google Shape;55;p1"/>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Hyderabad Institute of Technology And</a:t>
            </a:r>
            <a:endParaRPr b="0" i="0" sz="1800" u="none" cap="none" strike="noStrike">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Management</a:t>
            </a:r>
            <a:endParaRPr b="0" i="0" sz="1800" u="none" cap="none" strike="noStrike">
              <a:solidFill>
                <a:schemeClr val="dk1"/>
              </a:solidFill>
              <a:latin typeface="Calibri"/>
              <a:ea typeface="Calibri"/>
              <a:cs typeface="Calibri"/>
              <a:sym typeface="Calibri"/>
            </a:endParaRPr>
          </a:p>
        </p:txBody>
      </p:sp>
      <p:sp>
        <p:nvSpPr>
          <p:cNvPr id="56" name="Google Shape;56;p1"/>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1</a:t>
            </a:r>
            <a:endParaRPr b="0" i="0" sz="1000" u="none" cap="none" strike="noStrike">
              <a:solidFill>
                <a:schemeClr val="dk1"/>
              </a:solidFill>
              <a:latin typeface="Trebuchet MS"/>
              <a:ea typeface="Trebuchet MS"/>
              <a:cs typeface="Trebuchet MS"/>
              <a:sym typeface="Trebuchet MS"/>
            </a:endParaRPr>
          </a:p>
        </p:txBody>
      </p:sp>
      <p:pic>
        <p:nvPicPr>
          <p:cNvPr id="57" name="Google Shape;57;p1"/>
          <p:cNvPicPr preferRelativeResize="0"/>
          <p:nvPr/>
        </p:nvPicPr>
        <p:blipFill rotWithShape="1">
          <a:blip r:embed="rId4">
            <a:alphaModFix/>
          </a:blip>
          <a:srcRect b="0" l="0" r="0" t="0"/>
          <a:stretch/>
        </p:blipFill>
        <p:spPr>
          <a:xfrm>
            <a:off x="228600" y="0"/>
            <a:ext cx="1447800" cy="1429512"/>
          </a:xfrm>
          <a:prstGeom prst="rect">
            <a:avLst/>
          </a:prstGeom>
          <a:noFill/>
          <a:ln>
            <a:noFill/>
          </a:ln>
        </p:spPr>
      </p:pic>
      <p:sp>
        <p:nvSpPr>
          <p:cNvPr id="58" name="Google Shape;58;p1"/>
          <p:cNvSpPr txBox="1"/>
          <p:nvPr/>
        </p:nvSpPr>
        <p:spPr>
          <a:xfrm>
            <a:off x="490727" y="2320401"/>
            <a:ext cx="870585" cy="197485"/>
          </a:xfrm>
          <a:prstGeom prst="rect">
            <a:avLst/>
          </a:prstGeom>
          <a:noFill/>
          <a:ln>
            <a:noFill/>
          </a:ln>
        </p:spPr>
        <p:txBody>
          <a:bodyPr anchorCtr="0" anchor="t" bIns="0" lIns="0" spcFirstLastPara="1" rIns="0" wrap="square" tIns="0">
            <a:spAutoFit/>
          </a:bodyPr>
          <a:lstStyle/>
          <a:p>
            <a:pPr indent="0" lvl="0" marL="0" marR="0" rtl="0" algn="l">
              <a:lnSpc>
                <a:spcPct val="109285"/>
              </a:lnSpc>
              <a:spcBef>
                <a:spcPts val="0"/>
              </a:spcBef>
              <a:spcAft>
                <a:spcPts val="0"/>
              </a:spcAft>
              <a:buClr>
                <a:srgbClr val="000000"/>
              </a:buClr>
              <a:buSzPts val="1400"/>
              <a:buFont typeface="Arial"/>
              <a:buNone/>
            </a:pPr>
            <a:r>
              <a:rPr b="1" i="0" lang="en-US" sz="1400" u="none" cap="none" strike="noStrike">
                <a:solidFill>
                  <a:schemeClr val="dk1"/>
                </a:solidFill>
                <a:latin typeface="Times New Roman"/>
                <a:ea typeface="Times New Roman"/>
                <a:cs typeface="Times New Roman"/>
                <a:sym typeface="Times New Roman"/>
              </a:rPr>
              <a:t>CONTENT</a:t>
            </a:r>
            <a:endParaRPr b="0" i="0" sz="1400" u="none" cap="none" strike="noStrike">
              <a:solidFill>
                <a:schemeClr val="dk1"/>
              </a:solidFill>
              <a:latin typeface="Times New Roman"/>
              <a:ea typeface="Times New Roman"/>
              <a:cs typeface="Times New Roman"/>
              <a:sym typeface="Times New Roman"/>
            </a:endParaRPr>
          </a:p>
        </p:txBody>
      </p:sp>
      <p:pic>
        <p:nvPicPr>
          <p:cNvPr id="59" name="Google Shape;59;p1"/>
          <p:cNvPicPr preferRelativeResize="0"/>
          <p:nvPr/>
        </p:nvPicPr>
        <p:blipFill rotWithShape="1">
          <a:blip r:embed="rId5">
            <a:alphaModFix/>
          </a:blip>
          <a:srcRect b="0" l="0" r="0" t="0"/>
          <a:stretch/>
        </p:blipFill>
        <p:spPr>
          <a:xfrm>
            <a:off x="-1" y="1429512"/>
            <a:ext cx="4781421" cy="2590800"/>
          </a:xfrm>
          <a:prstGeom prst="rect">
            <a:avLst/>
          </a:prstGeom>
          <a:noFill/>
          <a:ln>
            <a:noFill/>
          </a:ln>
        </p:spPr>
      </p:pic>
      <p:sp>
        <p:nvSpPr>
          <p:cNvPr id="60" name="Google Shape;60;p1"/>
          <p:cNvSpPr txBox="1"/>
          <p:nvPr/>
        </p:nvSpPr>
        <p:spPr>
          <a:xfrm>
            <a:off x="0" y="4038600"/>
            <a:ext cx="9144000" cy="205634"/>
          </a:xfrm>
          <a:prstGeom prst="rect">
            <a:avLst/>
          </a:prstGeom>
          <a:solidFill>
            <a:srgbClr val="097A1C"/>
          </a:solidFill>
          <a:ln cap="flat" cmpd="sng" w="9525">
            <a:solidFill>
              <a:srgbClr val="000000"/>
            </a:solidFill>
            <a:prstDash val="solid"/>
            <a:round/>
            <a:headEnd len="sm" w="sm" type="none"/>
            <a:tailEnd len="sm" w="sm" type="none"/>
          </a:ln>
        </p:spPr>
        <p:txBody>
          <a:bodyPr anchorCtr="0" anchor="t" bIns="0" lIns="0" spcFirstLastPara="1" rIns="0" wrap="square" tIns="0">
            <a:spAutoFit/>
          </a:bodyPr>
          <a:lstStyle/>
          <a:p>
            <a:pPr indent="0" lvl="0" marL="36830" marR="0" rtl="0" algn="ctr">
              <a:lnSpc>
                <a:spcPct val="117857"/>
              </a:lnSpc>
              <a:spcBef>
                <a:spcPts val="0"/>
              </a:spcBef>
              <a:spcAft>
                <a:spcPts val="0"/>
              </a:spcAft>
              <a:buClr>
                <a:srgbClr val="000000"/>
              </a:buClr>
              <a:buSzPts val="1400"/>
              <a:buFont typeface="Arial"/>
              <a:buNone/>
            </a:pPr>
            <a:r>
              <a:rPr b="0" i="0" lang="en-US" sz="1400" u="none" cap="none" strike="noStrike">
                <a:solidFill>
                  <a:srgbClr val="FFFF00"/>
                </a:solidFill>
                <a:latin typeface="Times New Roman"/>
                <a:ea typeface="Times New Roman"/>
                <a:cs typeface="Times New Roman"/>
                <a:sym typeface="Times New Roman"/>
              </a:rPr>
              <a:t>Department  of  Mechanical Engineering News Letter .</a:t>
            </a:r>
            <a:endParaRPr b="0" i="0" sz="1400" u="none" cap="none" strike="noStrike">
              <a:solidFill>
                <a:schemeClr val="dk1"/>
              </a:solidFill>
              <a:latin typeface="Times New Roman"/>
              <a:ea typeface="Times New Roman"/>
              <a:cs typeface="Times New Roman"/>
              <a:sym typeface="Times New Roman"/>
            </a:endParaRPr>
          </a:p>
        </p:txBody>
      </p:sp>
      <p:sp>
        <p:nvSpPr>
          <p:cNvPr id="61" name="Google Shape;61;p1"/>
          <p:cNvSpPr/>
          <p:nvPr/>
        </p:nvSpPr>
        <p:spPr>
          <a:xfrm>
            <a:off x="96236" y="4436071"/>
            <a:ext cx="4376758" cy="2175041"/>
          </a:xfrm>
          <a:custGeom>
            <a:rect b="b" l="l" r="r" t="t"/>
            <a:pathLst>
              <a:path extrusionOk="0" h="1676400" w="4191000">
                <a:moveTo>
                  <a:pt x="3831716" y="0"/>
                </a:moveTo>
                <a:lnTo>
                  <a:pt x="359359" y="0"/>
                </a:lnTo>
                <a:lnTo>
                  <a:pt x="263817" y="7366"/>
                </a:lnTo>
                <a:lnTo>
                  <a:pt x="177977" y="28320"/>
                </a:lnTo>
                <a:lnTo>
                  <a:pt x="105244" y="60579"/>
                </a:lnTo>
                <a:lnTo>
                  <a:pt x="49060" y="102488"/>
                </a:lnTo>
                <a:lnTo>
                  <a:pt x="12827" y="152019"/>
                </a:lnTo>
                <a:lnTo>
                  <a:pt x="0" y="207010"/>
                </a:lnTo>
                <a:lnTo>
                  <a:pt x="0" y="1469402"/>
                </a:lnTo>
                <a:lnTo>
                  <a:pt x="12827" y="1524431"/>
                </a:lnTo>
                <a:lnTo>
                  <a:pt x="49060" y="1573872"/>
                </a:lnTo>
                <a:lnTo>
                  <a:pt x="105244" y="1615770"/>
                </a:lnTo>
                <a:lnTo>
                  <a:pt x="177977" y="1648142"/>
                </a:lnTo>
                <a:lnTo>
                  <a:pt x="263817" y="1669008"/>
                </a:lnTo>
                <a:lnTo>
                  <a:pt x="359359" y="1676400"/>
                </a:lnTo>
                <a:lnTo>
                  <a:pt x="3831716" y="1676400"/>
                </a:lnTo>
                <a:lnTo>
                  <a:pt x="3927221" y="1669008"/>
                </a:lnTo>
                <a:lnTo>
                  <a:pt x="4013073" y="1648142"/>
                </a:lnTo>
                <a:lnTo>
                  <a:pt x="4085716" y="1615770"/>
                </a:lnTo>
                <a:lnTo>
                  <a:pt x="4141978" y="1573872"/>
                </a:lnTo>
                <a:lnTo>
                  <a:pt x="4178173" y="1524431"/>
                </a:lnTo>
                <a:lnTo>
                  <a:pt x="4191000" y="1469402"/>
                </a:lnTo>
                <a:lnTo>
                  <a:pt x="4191000" y="207010"/>
                </a:lnTo>
                <a:lnTo>
                  <a:pt x="4178173" y="152019"/>
                </a:lnTo>
                <a:lnTo>
                  <a:pt x="4141978" y="102488"/>
                </a:lnTo>
                <a:lnTo>
                  <a:pt x="4085716" y="60579"/>
                </a:lnTo>
                <a:lnTo>
                  <a:pt x="4013073" y="28320"/>
                </a:lnTo>
                <a:lnTo>
                  <a:pt x="3927221" y="7366"/>
                </a:lnTo>
                <a:lnTo>
                  <a:pt x="3831716"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2" name="Google Shape;62;p1"/>
          <p:cNvSpPr txBox="1"/>
          <p:nvPr/>
        </p:nvSpPr>
        <p:spPr>
          <a:xfrm>
            <a:off x="516606" y="5016663"/>
            <a:ext cx="4224020" cy="65402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400"/>
              <a:buFont typeface="Arial"/>
              <a:buNone/>
            </a:pPr>
            <a:r>
              <a:rPr b="1" i="1" lang="en-US" sz="1400" u="none" cap="none" strike="noStrike">
                <a:solidFill>
                  <a:srgbClr val="FFFF00"/>
                </a:solidFill>
                <a:latin typeface="Times New Roman"/>
                <a:ea typeface="Times New Roman"/>
                <a:cs typeface="Times New Roman"/>
                <a:sym typeface="Times New Roman"/>
              </a:rPr>
              <a:t>Editorial Team</a:t>
            </a:r>
            <a:r>
              <a:rPr b="1" i="1" lang="en-US" sz="1200" u="none" cap="none" strike="noStrike">
                <a:solidFill>
                  <a:srgbClr val="FFFF00"/>
                </a:solidFill>
                <a:latin typeface="Times New Roman"/>
                <a:ea typeface="Times New Roman"/>
                <a:cs typeface="Times New Roman"/>
                <a:sym typeface="Times New Roman"/>
              </a:rPr>
              <a:t>:</a:t>
            </a:r>
            <a:endParaRPr b="1" i="1" sz="1200" u="none" cap="none" strike="noStrike">
              <a:solidFill>
                <a:srgbClr val="FFFF00"/>
              </a:solidFill>
              <a:latin typeface="Times New Roman"/>
              <a:ea typeface="Times New Roman"/>
              <a:cs typeface="Times New Roman"/>
              <a:sym typeface="Times New Roman"/>
            </a:endParaRPr>
          </a:p>
          <a:p>
            <a:pPr indent="0" lvl="0" marL="12700" marR="0" rtl="0" algn="l">
              <a:lnSpc>
                <a:spcPct val="100000"/>
              </a:lnSpc>
              <a:spcBef>
                <a:spcPts val="100"/>
              </a:spcBef>
              <a:spcAft>
                <a:spcPts val="0"/>
              </a:spcAft>
              <a:buClr>
                <a:srgbClr val="000000"/>
              </a:buClr>
              <a:buSzPts val="1200"/>
              <a:buFont typeface="Arial"/>
              <a:buNone/>
            </a:pPr>
            <a:r>
              <a:t/>
            </a:r>
            <a:endParaRPr b="1" i="1" sz="1200" u="none" cap="none" strike="noStrike">
              <a:solidFill>
                <a:srgbClr val="FFFF00"/>
              </a:solidFill>
              <a:latin typeface="Times New Roman"/>
              <a:ea typeface="Times New Roman"/>
              <a:cs typeface="Times New Roman"/>
              <a:sym typeface="Times New Roman"/>
            </a:endParaRPr>
          </a:p>
          <a:p>
            <a:pPr indent="0" lvl="0" marL="12700" marR="0" rtl="0" algn="l">
              <a:lnSpc>
                <a:spcPct val="100000"/>
              </a:lnSpc>
              <a:spcBef>
                <a:spcPts val="100"/>
              </a:spcBef>
              <a:spcAft>
                <a:spcPts val="0"/>
              </a:spcAft>
              <a:buClr>
                <a:srgbClr val="000000"/>
              </a:buClr>
              <a:buSzPts val="1200"/>
              <a:buFont typeface="Arial"/>
              <a:buNone/>
            </a:pPr>
            <a:r>
              <a:rPr b="1" i="1" lang="en-US" sz="1200" u="none" cap="none" strike="noStrike">
                <a:solidFill>
                  <a:srgbClr val="FFFF00"/>
                </a:solidFill>
                <a:latin typeface="Times New Roman"/>
                <a:ea typeface="Times New Roman"/>
                <a:cs typeface="Times New Roman"/>
                <a:sym typeface="Times New Roman"/>
              </a:rPr>
              <a:t> </a:t>
            </a:r>
            <a:r>
              <a:rPr b="0" i="0" lang="en-US" sz="1400" u="none" cap="none" strike="noStrike">
                <a:solidFill>
                  <a:srgbClr val="FFFF00"/>
                </a:solidFill>
                <a:latin typeface="Calibri"/>
                <a:ea typeface="Calibri"/>
                <a:cs typeface="Calibri"/>
                <a:sym typeface="Calibri"/>
              </a:rPr>
              <a:t>Ms N Krishnaven </a:t>
            </a:r>
            <a:r>
              <a:rPr b="1" i="1" lang="en-US" sz="1400" u="none" cap="none" strike="noStrike">
                <a:solidFill>
                  <a:srgbClr val="FFFF00"/>
                </a:solidFill>
                <a:latin typeface="Courier New"/>
                <a:ea typeface="Courier New"/>
                <a:cs typeface="Courier New"/>
                <a:sym typeface="Courier New"/>
              </a:rPr>
              <a:t>(Editor-in-chief).</a:t>
            </a:r>
            <a:endParaRPr b="0" i="0" sz="1400" u="none" cap="none" strike="noStrike">
              <a:solidFill>
                <a:schemeClr val="dk1"/>
              </a:solidFill>
              <a:latin typeface="Courier New"/>
              <a:ea typeface="Courier New"/>
              <a:cs typeface="Courier New"/>
              <a:sym typeface="Courier New"/>
            </a:endParaRPr>
          </a:p>
        </p:txBody>
      </p:sp>
      <p:sp>
        <p:nvSpPr>
          <p:cNvPr id="63" name="Google Shape;63;p1"/>
          <p:cNvSpPr txBox="1"/>
          <p:nvPr/>
        </p:nvSpPr>
        <p:spPr>
          <a:xfrm>
            <a:off x="568475" y="5768852"/>
            <a:ext cx="2819400" cy="228268"/>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Clr>
                <a:srgbClr val="000000"/>
              </a:buClr>
              <a:buSzPts val="1400"/>
              <a:buFont typeface="Arial"/>
              <a:buNone/>
            </a:pPr>
            <a:r>
              <a:rPr b="0" i="0" lang="en-US" sz="1400" u="none" cap="none" strike="noStrike">
                <a:solidFill>
                  <a:srgbClr val="FFFF00"/>
                </a:solidFill>
                <a:latin typeface="Calibri"/>
                <a:ea typeface="Calibri"/>
                <a:cs typeface="Calibri"/>
                <a:sym typeface="Calibri"/>
              </a:rPr>
              <a:t>M Sai Nadh &amp; P Charan Kumar </a:t>
            </a:r>
            <a:endParaRPr b="0" i="0" sz="1400" u="none" cap="none" strike="noStrike">
              <a:solidFill>
                <a:srgbClr val="FFFF00"/>
              </a:solidFill>
              <a:latin typeface="Courier New"/>
              <a:ea typeface="Courier New"/>
              <a:cs typeface="Courier New"/>
              <a:sym typeface="Courier New"/>
            </a:endParaRPr>
          </a:p>
        </p:txBody>
      </p:sp>
      <p:sp>
        <p:nvSpPr>
          <p:cNvPr id="64" name="Google Shape;64;p1"/>
          <p:cNvSpPr txBox="1"/>
          <p:nvPr/>
        </p:nvSpPr>
        <p:spPr>
          <a:xfrm>
            <a:off x="2858117" y="5781807"/>
            <a:ext cx="735965" cy="2393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400"/>
              <a:buFont typeface="Arial"/>
              <a:buNone/>
            </a:pPr>
            <a:r>
              <a:rPr b="1" i="1" lang="en-US" sz="1400" u="none" cap="none" strike="noStrike">
                <a:solidFill>
                  <a:srgbClr val="FFFF00"/>
                </a:solidFill>
                <a:latin typeface="Courier New"/>
                <a:ea typeface="Courier New"/>
                <a:cs typeface="Courier New"/>
                <a:sym typeface="Courier New"/>
              </a:rPr>
              <a:t>(Editor</a:t>
            </a:r>
            <a:r>
              <a:rPr b="1" i="1" lang="en-US" sz="1200" u="none" cap="none" strike="noStrike">
                <a:solidFill>
                  <a:srgbClr val="FFFF00"/>
                </a:solidFill>
                <a:latin typeface="Courier New"/>
                <a:ea typeface="Courier New"/>
                <a:cs typeface="Courier New"/>
                <a:sym typeface="Courier New"/>
              </a:rPr>
              <a:t>)</a:t>
            </a:r>
            <a:endParaRPr b="0" i="0" sz="1200" u="none" cap="none" strike="noStrike">
              <a:solidFill>
                <a:schemeClr val="dk1"/>
              </a:solidFill>
              <a:latin typeface="Courier New"/>
              <a:ea typeface="Courier New"/>
              <a:cs typeface="Courier New"/>
              <a:sym typeface="Courier New"/>
            </a:endParaRPr>
          </a:p>
        </p:txBody>
      </p:sp>
      <p:sp>
        <p:nvSpPr>
          <p:cNvPr id="65" name="Google Shape;65;p1"/>
          <p:cNvSpPr/>
          <p:nvPr/>
        </p:nvSpPr>
        <p:spPr>
          <a:xfrm>
            <a:off x="5234565" y="4386871"/>
            <a:ext cx="3886200" cy="2101900"/>
          </a:xfrm>
          <a:custGeom>
            <a:rect b="b" l="l" r="r" t="t"/>
            <a:pathLst>
              <a:path extrusionOk="0" h="1676400" w="3505200">
                <a:moveTo>
                  <a:pt x="3173349" y="0"/>
                </a:moveTo>
                <a:lnTo>
                  <a:pt x="331850" y="0"/>
                </a:lnTo>
                <a:lnTo>
                  <a:pt x="243586" y="7366"/>
                </a:lnTo>
                <a:lnTo>
                  <a:pt x="164337" y="28193"/>
                </a:lnTo>
                <a:lnTo>
                  <a:pt x="97154" y="60579"/>
                </a:lnTo>
                <a:lnTo>
                  <a:pt x="45338" y="102488"/>
                </a:lnTo>
                <a:lnTo>
                  <a:pt x="11811" y="152019"/>
                </a:lnTo>
                <a:lnTo>
                  <a:pt x="0" y="207010"/>
                </a:lnTo>
                <a:lnTo>
                  <a:pt x="0" y="1469415"/>
                </a:lnTo>
                <a:lnTo>
                  <a:pt x="11811" y="1524431"/>
                </a:lnTo>
                <a:lnTo>
                  <a:pt x="45338" y="1573872"/>
                </a:lnTo>
                <a:lnTo>
                  <a:pt x="97154" y="1615770"/>
                </a:lnTo>
                <a:lnTo>
                  <a:pt x="164337" y="1648142"/>
                </a:lnTo>
                <a:lnTo>
                  <a:pt x="243586" y="1669008"/>
                </a:lnTo>
                <a:lnTo>
                  <a:pt x="331850" y="1676400"/>
                </a:lnTo>
                <a:lnTo>
                  <a:pt x="3173349" y="1676400"/>
                </a:lnTo>
                <a:lnTo>
                  <a:pt x="3261614" y="1669008"/>
                </a:lnTo>
                <a:lnTo>
                  <a:pt x="3340861" y="1648142"/>
                </a:lnTo>
                <a:lnTo>
                  <a:pt x="3408045" y="1615770"/>
                </a:lnTo>
                <a:lnTo>
                  <a:pt x="3459860" y="1573872"/>
                </a:lnTo>
                <a:lnTo>
                  <a:pt x="3493389" y="1524431"/>
                </a:lnTo>
                <a:lnTo>
                  <a:pt x="3505200" y="1469415"/>
                </a:lnTo>
                <a:lnTo>
                  <a:pt x="3505200" y="207010"/>
                </a:lnTo>
                <a:lnTo>
                  <a:pt x="3493389" y="152019"/>
                </a:lnTo>
                <a:lnTo>
                  <a:pt x="3459860" y="102488"/>
                </a:lnTo>
                <a:lnTo>
                  <a:pt x="3408045" y="60579"/>
                </a:lnTo>
                <a:lnTo>
                  <a:pt x="3340861" y="28193"/>
                </a:lnTo>
                <a:lnTo>
                  <a:pt x="3261614" y="7366"/>
                </a:lnTo>
                <a:lnTo>
                  <a:pt x="3173349"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 name="Google Shape;66;p1"/>
          <p:cNvSpPr txBox="1"/>
          <p:nvPr/>
        </p:nvSpPr>
        <p:spPr>
          <a:xfrm>
            <a:off x="5654935" y="4702174"/>
            <a:ext cx="3045460" cy="644525"/>
          </a:xfrm>
          <a:prstGeom prst="rect">
            <a:avLst/>
          </a:prstGeom>
          <a:noFill/>
          <a:ln>
            <a:noFill/>
          </a:ln>
        </p:spPr>
        <p:txBody>
          <a:bodyPr anchorCtr="0" anchor="t" bIns="0" lIns="0" spcFirstLastPara="1" rIns="0" wrap="square" tIns="12050">
            <a:spAutoFit/>
          </a:bodyPr>
          <a:lstStyle/>
          <a:p>
            <a:pPr indent="0" lvl="0" marL="60960" marR="0" rtl="0" algn="l">
              <a:lnSpc>
                <a:spcPct val="114687"/>
              </a:lnSpc>
              <a:spcBef>
                <a:spcPts val="0"/>
              </a:spcBef>
              <a:spcAft>
                <a:spcPts val="0"/>
              </a:spcAft>
              <a:buClr>
                <a:srgbClr val="000000"/>
              </a:buClr>
              <a:buSzPts val="1600"/>
              <a:buFont typeface="Arial"/>
              <a:buNone/>
            </a:pPr>
            <a:r>
              <a:rPr b="1" i="0" lang="en-US" sz="1600" u="none" cap="none" strike="noStrike">
                <a:solidFill>
                  <a:srgbClr val="FFFF00"/>
                </a:solidFill>
                <a:latin typeface="Times New Roman"/>
                <a:ea typeface="Times New Roman"/>
                <a:cs typeface="Times New Roman"/>
                <a:sym typeface="Times New Roman"/>
              </a:rPr>
              <a:t>Chief Patrons :</a:t>
            </a:r>
            <a:endParaRPr b="0" i="0" sz="1600" u="none" cap="none" strike="noStrike">
              <a:solidFill>
                <a:schemeClr val="dk1"/>
              </a:solidFill>
              <a:latin typeface="Times New Roman"/>
              <a:ea typeface="Times New Roman"/>
              <a:cs typeface="Times New Roman"/>
              <a:sym typeface="Times New Roman"/>
            </a:endParaRPr>
          </a:p>
          <a:p>
            <a:pPr indent="-82550" lvl="0" marL="94615" marR="0" rtl="0" algn="l">
              <a:lnSpc>
                <a:spcPct val="113928"/>
              </a:lnSpc>
              <a:spcBef>
                <a:spcPts val="0"/>
              </a:spcBef>
              <a:spcAft>
                <a:spcPts val="0"/>
              </a:spcAft>
              <a:buClr>
                <a:srgbClr val="FFFF00"/>
              </a:buClr>
              <a:buSzPts val="1200"/>
              <a:buFont typeface="Noto Sans Symbols"/>
              <a:buChar char="▪"/>
            </a:pPr>
            <a:r>
              <a:rPr b="1" i="0" lang="en-US" sz="1400" u="none" cap="none" strike="noStrike">
                <a:solidFill>
                  <a:srgbClr val="FFFF00"/>
                </a:solidFill>
                <a:latin typeface="Courier New"/>
                <a:ea typeface="Courier New"/>
                <a:cs typeface="Courier New"/>
                <a:sym typeface="Courier New"/>
              </a:rPr>
              <a:t>Sri.Prashanth Arutla</a:t>
            </a:r>
            <a:endParaRPr b="0" i="0" sz="1400" u="none" cap="none" strike="noStrike">
              <a:solidFill>
                <a:schemeClr val="dk1"/>
              </a:solidFill>
              <a:latin typeface="Courier New"/>
              <a:ea typeface="Courier New"/>
              <a:cs typeface="Courier New"/>
              <a:sym typeface="Courier New"/>
            </a:endParaRPr>
          </a:p>
          <a:p>
            <a:pPr indent="0" lvl="0" marL="12700" marR="0" rtl="0" algn="l">
              <a:lnSpc>
                <a:spcPct val="100000"/>
              </a:lnSpc>
              <a:spcBef>
                <a:spcPts val="10"/>
              </a:spcBef>
              <a:spcAft>
                <a:spcPts val="0"/>
              </a:spcAft>
              <a:buClr>
                <a:srgbClr val="000000"/>
              </a:buClr>
              <a:buSzPts val="1200"/>
              <a:buFont typeface="Arial"/>
              <a:buNone/>
            </a:pPr>
            <a:r>
              <a:rPr b="1" i="0" lang="en-US" sz="1200" u="none" cap="none" strike="noStrike">
                <a:solidFill>
                  <a:srgbClr val="FFFF00"/>
                </a:solidFill>
                <a:latin typeface="Courier New"/>
                <a:ea typeface="Courier New"/>
                <a:cs typeface="Courier New"/>
                <a:sym typeface="Courier New"/>
              </a:rPr>
              <a:t>(</a:t>
            </a:r>
            <a:r>
              <a:rPr b="1" i="0" lang="en-US" sz="1100" u="none" cap="none" strike="noStrike">
                <a:solidFill>
                  <a:srgbClr val="FFFF00"/>
                </a:solidFill>
                <a:latin typeface="Courier New"/>
                <a:ea typeface="Courier New"/>
                <a:cs typeface="Courier New"/>
                <a:sym typeface="Courier New"/>
              </a:rPr>
              <a:t>Chairman Royal Educational Society</a:t>
            </a:r>
            <a:r>
              <a:rPr b="1" i="0" lang="en-US" sz="1200" u="none" cap="none" strike="noStrike">
                <a:solidFill>
                  <a:srgbClr val="FFFF00"/>
                </a:solidFill>
                <a:latin typeface="Courier New"/>
                <a:ea typeface="Courier New"/>
                <a:cs typeface="Courier New"/>
                <a:sym typeface="Courier New"/>
              </a:rPr>
              <a:t>)</a:t>
            </a:r>
            <a:endParaRPr b="0" i="0" sz="1200" u="none" cap="none" strike="noStrike">
              <a:solidFill>
                <a:schemeClr val="dk1"/>
              </a:solidFill>
              <a:latin typeface="Courier New"/>
              <a:ea typeface="Courier New"/>
              <a:cs typeface="Courier New"/>
              <a:sym typeface="Courier New"/>
            </a:endParaRPr>
          </a:p>
        </p:txBody>
      </p:sp>
      <p:sp>
        <p:nvSpPr>
          <p:cNvPr id="67" name="Google Shape;67;p1"/>
          <p:cNvSpPr txBox="1"/>
          <p:nvPr/>
        </p:nvSpPr>
        <p:spPr>
          <a:xfrm>
            <a:off x="5692984" y="5599320"/>
            <a:ext cx="3211577" cy="412934"/>
          </a:xfrm>
          <a:prstGeom prst="rect">
            <a:avLst/>
          </a:prstGeom>
          <a:noFill/>
          <a:ln>
            <a:noFill/>
          </a:ln>
        </p:spPr>
        <p:txBody>
          <a:bodyPr anchorCtr="0" anchor="t" bIns="0" lIns="0" spcFirstLastPara="1" rIns="0" wrap="square" tIns="12700">
            <a:spAutoFit/>
          </a:bodyPr>
          <a:lstStyle/>
          <a:p>
            <a:pPr indent="-82550" lvl="0" marL="94615" marR="575310" rtl="0" algn="l">
              <a:lnSpc>
                <a:spcPct val="100000"/>
              </a:lnSpc>
              <a:spcBef>
                <a:spcPts val="0"/>
              </a:spcBef>
              <a:spcAft>
                <a:spcPts val="0"/>
              </a:spcAft>
              <a:buClr>
                <a:srgbClr val="FFFF00"/>
              </a:buClr>
              <a:buSzPts val="1200"/>
              <a:buFont typeface="Noto Sans Symbols"/>
              <a:buChar char="▪"/>
            </a:pPr>
            <a:r>
              <a:rPr b="1" i="0" lang="en-US" sz="1400" u="none" cap="none" strike="noStrike">
                <a:solidFill>
                  <a:srgbClr val="FFFF00"/>
                </a:solidFill>
                <a:latin typeface="Courier New"/>
                <a:ea typeface="Courier New"/>
                <a:cs typeface="Courier New"/>
                <a:sym typeface="Courier New"/>
              </a:rPr>
              <a:t>Dr.Rajesh Panakala</a:t>
            </a:r>
            <a:endParaRPr b="0" i="0" sz="1400" u="none" cap="none" strike="noStrike">
              <a:solidFill>
                <a:schemeClr val="dk1"/>
              </a:solidFill>
              <a:latin typeface="Courier New"/>
              <a:ea typeface="Courier New"/>
              <a:cs typeface="Courier New"/>
              <a:sym typeface="Courier New"/>
            </a:endParaRPr>
          </a:p>
          <a:p>
            <a:pPr indent="0" lvl="0" marL="748665" marR="0" rtl="0" algn="l">
              <a:lnSpc>
                <a:spcPct val="100000"/>
              </a:lnSpc>
              <a:spcBef>
                <a:spcPts val="20"/>
              </a:spcBef>
              <a:spcAft>
                <a:spcPts val="0"/>
              </a:spcAft>
              <a:buClr>
                <a:srgbClr val="000000"/>
              </a:buClr>
              <a:buSzPts val="1200"/>
              <a:buFont typeface="Arial"/>
              <a:buNone/>
            </a:pPr>
            <a:r>
              <a:rPr b="1" i="0" lang="en-US" sz="1200" u="none" cap="none" strike="noStrike">
                <a:solidFill>
                  <a:srgbClr val="FFFF00"/>
                </a:solidFill>
                <a:latin typeface="Courier New"/>
                <a:ea typeface="Courier New"/>
                <a:cs typeface="Courier New"/>
                <a:sym typeface="Courier New"/>
              </a:rPr>
              <a:t>Principal,HITAM</a:t>
            </a:r>
            <a:endParaRPr b="0" i="0" sz="1200" u="none" cap="none" strike="noStrike">
              <a:solidFill>
                <a:schemeClr val="dk1"/>
              </a:solidFill>
              <a:latin typeface="Courier New"/>
              <a:ea typeface="Courier New"/>
              <a:cs typeface="Courier New"/>
              <a:sym typeface="Courier New"/>
            </a:endParaRPr>
          </a:p>
        </p:txBody>
      </p:sp>
      <p:pic>
        <p:nvPicPr>
          <p:cNvPr id="68" name="Google Shape;68;p1"/>
          <p:cNvPicPr preferRelativeResize="0"/>
          <p:nvPr/>
        </p:nvPicPr>
        <p:blipFill rotWithShape="1">
          <a:blip r:embed="rId6">
            <a:alphaModFix/>
          </a:blip>
          <a:srcRect b="0" l="0" r="0" t="0"/>
          <a:stretch/>
        </p:blipFill>
        <p:spPr>
          <a:xfrm>
            <a:off x="4704847" y="1398214"/>
            <a:ext cx="4439153" cy="26454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2"/>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74" name="Google Shape;74;p2"/>
          <p:cNvGrpSpPr/>
          <p:nvPr/>
        </p:nvGrpSpPr>
        <p:grpSpPr>
          <a:xfrm>
            <a:off x="0" y="0"/>
            <a:ext cx="9144000" cy="6857999"/>
            <a:chOff x="0" y="0"/>
            <a:chExt cx="9144000" cy="6857999"/>
          </a:xfrm>
        </p:grpSpPr>
        <p:sp>
          <p:nvSpPr>
            <p:cNvPr id="75" name="Google Shape;75;p2"/>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6" name="Google Shape;76;p2"/>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77" name="Google Shape;77;p2"/>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78" name="Google Shape;78;p2"/>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pic>
          <p:nvPicPr>
            <p:cNvPr id="79" name="Google Shape;79;p2"/>
            <p:cNvPicPr preferRelativeResize="0"/>
            <p:nvPr/>
          </p:nvPicPr>
          <p:blipFill rotWithShape="1">
            <a:blip r:embed="rId5">
              <a:alphaModFix/>
            </a:blip>
            <a:srcRect b="0" l="0" r="0" t="0"/>
            <a:stretch/>
          </p:blipFill>
          <p:spPr>
            <a:xfrm>
              <a:off x="2086355" y="1463039"/>
              <a:ext cx="7057643" cy="1787652"/>
            </a:xfrm>
            <a:prstGeom prst="rect">
              <a:avLst/>
            </a:prstGeom>
            <a:noFill/>
            <a:ln>
              <a:noFill/>
            </a:ln>
          </p:spPr>
        </p:pic>
        <p:sp>
          <p:nvSpPr>
            <p:cNvPr id="80" name="Google Shape;80;p2"/>
            <p:cNvSpPr/>
            <p:nvPr/>
          </p:nvSpPr>
          <p:spPr>
            <a:xfrm>
              <a:off x="2133600" y="1490472"/>
              <a:ext cx="7010400" cy="1692910"/>
            </a:xfrm>
            <a:custGeom>
              <a:rect b="b" l="l" r="r" t="t"/>
              <a:pathLst>
                <a:path extrusionOk="0" h="1692910" w="7010400">
                  <a:moveTo>
                    <a:pt x="7010400" y="0"/>
                  </a:moveTo>
                  <a:lnTo>
                    <a:pt x="0" y="0"/>
                  </a:lnTo>
                  <a:lnTo>
                    <a:pt x="0" y="1692782"/>
                  </a:lnTo>
                  <a:lnTo>
                    <a:pt x="7010400" y="1692782"/>
                  </a:lnTo>
                  <a:lnTo>
                    <a:pt x="7010400" y="0"/>
                  </a:lnTo>
                  <a:close/>
                </a:path>
              </a:pathLst>
            </a:custGeom>
            <a:solidFill>
              <a:srgbClr val="00AD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1" name="Google Shape;81;p2"/>
            <p:cNvSpPr/>
            <p:nvPr/>
          </p:nvSpPr>
          <p:spPr>
            <a:xfrm>
              <a:off x="2133600" y="1490472"/>
              <a:ext cx="7010400" cy="1692910"/>
            </a:xfrm>
            <a:custGeom>
              <a:rect b="b" l="l" r="r" t="t"/>
              <a:pathLst>
                <a:path extrusionOk="0" h="1692910" w="7010400">
                  <a:moveTo>
                    <a:pt x="0" y="1692782"/>
                  </a:moveTo>
                  <a:lnTo>
                    <a:pt x="7010400" y="1692782"/>
                  </a:lnTo>
                  <a:lnTo>
                    <a:pt x="7010400" y="0"/>
                  </a:lnTo>
                  <a:lnTo>
                    <a:pt x="0" y="0"/>
                  </a:lnTo>
                  <a:lnTo>
                    <a:pt x="0" y="1692782"/>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2" name="Google Shape;82;p2"/>
          <p:cNvSpPr txBox="1"/>
          <p:nvPr/>
        </p:nvSpPr>
        <p:spPr>
          <a:xfrm>
            <a:off x="338734" y="1456690"/>
            <a:ext cx="8621395" cy="1715854"/>
          </a:xfrm>
          <a:prstGeom prst="rect">
            <a:avLst/>
          </a:prstGeom>
          <a:noFill/>
          <a:ln>
            <a:noFill/>
          </a:ln>
        </p:spPr>
        <p:txBody>
          <a:bodyPr anchorCtr="0" anchor="t" bIns="0" lIns="0" spcFirstLastPara="1" rIns="0" wrap="square" tIns="12700">
            <a:spAutoFit/>
          </a:bodyPr>
          <a:lstStyle/>
          <a:p>
            <a:pPr indent="0" lvl="0" marL="1886585" marR="0" rtl="0" algn="l">
              <a:lnSpc>
                <a:spcPct val="115555"/>
              </a:lnSpc>
              <a:spcBef>
                <a:spcPts val="0"/>
              </a:spcBef>
              <a:spcAft>
                <a:spcPts val="0"/>
              </a:spcAft>
              <a:buClr>
                <a:srgbClr val="000000"/>
              </a:buClr>
              <a:buSzPts val="1800"/>
              <a:buFont typeface="Arial"/>
              <a:buNone/>
            </a:pPr>
            <a:r>
              <a:rPr b="1" i="1" lang="en-US" sz="1800" u="none" cap="none" strike="noStrike">
                <a:solidFill>
                  <a:schemeClr val="dk1"/>
                </a:solidFill>
                <a:latin typeface="Calibri"/>
                <a:ea typeface="Calibri"/>
                <a:cs typeface="Calibri"/>
                <a:sym typeface="Calibri"/>
              </a:rPr>
              <a:t>Vision of Institute:-</a:t>
            </a:r>
            <a:endParaRPr b="0" i="0" sz="1800" u="none" cap="none" strike="noStrike">
              <a:solidFill>
                <a:schemeClr val="dk1"/>
              </a:solidFill>
              <a:latin typeface="Calibri"/>
              <a:ea typeface="Calibri"/>
              <a:cs typeface="Calibri"/>
              <a:sym typeface="Calibri"/>
            </a:endParaRPr>
          </a:p>
          <a:p>
            <a:pPr indent="0" lvl="0" marL="12700" marR="0" rtl="0" algn="l">
              <a:lnSpc>
                <a:spcPct val="115555"/>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a:p>
            <a:pPr indent="0" lvl="0" marL="1886585" marR="5080" rtl="0" algn="l">
              <a:lnSpc>
                <a:spcPct val="100000"/>
              </a:lnSpc>
              <a:spcBef>
                <a:spcPts val="715"/>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“To  be a role model technological university of national repute that imparts research-based multi-disciplinary competencies in students to enable their career aspirations and contribute to society. ” </a:t>
            </a:r>
            <a:endParaRPr b="0" i="0" sz="1400" u="none" cap="none" strike="noStrike">
              <a:solidFill>
                <a:srgbClr val="000000"/>
              </a:solidFill>
              <a:latin typeface="Arial"/>
              <a:ea typeface="Arial"/>
              <a:cs typeface="Arial"/>
              <a:sym typeface="Arial"/>
            </a:endParaRPr>
          </a:p>
          <a:p>
            <a:pPr indent="0" lvl="0" marL="1886585" marR="5080" rtl="0" algn="l">
              <a:lnSpc>
                <a:spcPct val="100000"/>
              </a:lnSpc>
              <a:spcBef>
                <a:spcPts val="71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p:txBody>
      </p:sp>
      <p:grpSp>
        <p:nvGrpSpPr>
          <p:cNvPr id="83" name="Google Shape;83;p2"/>
          <p:cNvGrpSpPr/>
          <p:nvPr/>
        </p:nvGrpSpPr>
        <p:grpSpPr>
          <a:xfrm>
            <a:off x="0" y="2743199"/>
            <a:ext cx="2059685" cy="1526286"/>
            <a:chOff x="0" y="2743199"/>
            <a:chExt cx="2059685" cy="1526286"/>
          </a:xfrm>
        </p:grpSpPr>
        <p:sp>
          <p:nvSpPr>
            <p:cNvPr id="84" name="Google Shape;84;p2"/>
            <p:cNvSpPr/>
            <p:nvPr/>
          </p:nvSpPr>
          <p:spPr>
            <a:xfrm>
              <a:off x="0" y="2743199"/>
              <a:ext cx="2057400" cy="1524000"/>
            </a:xfrm>
            <a:custGeom>
              <a:rect b="b" l="l" r="r" t="t"/>
              <a:pathLst>
                <a:path extrusionOk="0" h="1524000" w="2057400">
                  <a:moveTo>
                    <a:pt x="2057400" y="0"/>
                  </a:moveTo>
                  <a:lnTo>
                    <a:pt x="0" y="0"/>
                  </a:lnTo>
                  <a:lnTo>
                    <a:pt x="0" y="1524000"/>
                  </a:lnTo>
                  <a:lnTo>
                    <a:pt x="2057400" y="1524000"/>
                  </a:lnTo>
                  <a:lnTo>
                    <a:pt x="2057400" y="0"/>
                  </a:lnTo>
                  <a:close/>
                </a:path>
              </a:pathLst>
            </a:custGeom>
            <a:solidFill>
              <a:srgbClr val="001F5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p2"/>
            <p:cNvSpPr/>
            <p:nvPr/>
          </p:nvSpPr>
          <p:spPr>
            <a:xfrm>
              <a:off x="2285" y="2745485"/>
              <a:ext cx="2057400" cy="1524000"/>
            </a:xfrm>
            <a:custGeom>
              <a:rect b="b" l="l" r="r" t="t"/>
              <a:pathLst>
                <a:path extrusionOk="0" h="1524000" w="2057400">
                  <a:moveTo>
                    <a:pt x="0" y="1524000"/>
                  </a:moveTo>
                  <a:lnTo>
                    <a:pt x="2057400" y="1524000"/>
                  </a:lnTo>
                  <a:lnTo>
                    <a:pt x="2057400" y="0"/>
                  </a:lnTo>
                  <a:lnTo>
                    <a:pt x="0" y="0"/>
                  </a:lnTo>
                  <a:lnTo>
                    <a:pt x="0" y="15240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6" name="Google Shape;86;p2"/>
          <p:cNvSpPr txBox="1"/>
          <p:nvPr/>
        </p:nvSpPr>
        <p:spPr>
          <a:xfrm>
            <a:off x="128727" y="3174619"/>
            <a:ext cx="1783714" cy="574040"/>
          </a:xfrm>
          <a:prstGeom prst="rect">
            <a:avLst/>
          </a:prstGeom>
          <a:noFill/>
          <a:ln>
            <a:noFill/>
          </a:ln>
        </p:spPr>
        <p:txBody>
          <a:bodyPr anchorCtr="0" anchor="t" bIns="0" lIns="0" spcFirstLastPara="1" rIns="0" wrap="square" tIns="12700">
            <a:spAutoFit/>
          </a:bodyPr>
          <a:lstStyle/>
          <a:p>
            <a:pPr indent="-375285" lvl="0" marL="387350" marR="5080" rtl="0" algn="l">
              <a:lnSpc>
                <a:spcPct val="100000"/>
              </a:lnSpc>
              <a:spcBef>
                <a:spcPts val="0"/>
              </a:spcBef>
              <a:spcAft>
                <a:spcPts val="0"/>
              </a:spcAft>
              <a:buClr>
                <a:srgbClr val="000000"/>
              </a:buClr>
              <a:buSzPts val="1800"/>
              <a:buFont typeface="Arial"/>
              <a:buNone/>
            </a:pPr>
            <a:r>
              <a:rPr b="1" i="1" lang="en-US" sz="1800" u="none" cap="none" strike="noStrike">
                <a:solidFill>
                  <a:srgbClr val="FFFFFF"/>
                </a:solidFill>
                <a:latin typeface="Calibri"/>
                <a:ea typeface="Calibri"/>
                <a:cs typeface="Calibri"/>
                <a:sym typeface="Calibri"/>
              </a:rPr>
              <a:t>Vision and Mission  of Institute</a:t>
            </a:r>
            <a:endParaRPr b="0" i="0" sz="1800" u="none" cap="none" strike="noStrike">
              <a:solidFill>
                <a:schemeClr val="dk1"/>
              </a:solidFill>
              <a:latin typeface="Calibri"/>
              <a:ea typeface="Calibri"/>
              <a:cs typeface="Calibri"/>
              <a:sym typeface="Calibri"/>
            </a:endParaRPr>
          </a:p>
        </p:txBody>
      </p:sp>
      <p:sp>
        <p:nvSpPr>
          <p:cNvPr id="87" name="Google Shape;87;p2"/>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2</a:t>
            </a:r>
            <a:endParaRPr b="0" i="0" sz="1000" u="none" cap="none" strike="noStrike">
              <a:solidFill>
                <a:schemeClr val="dk1"/>
              </a:solidFill>
              <a:latin typeface="Trebuchet MS"/>
              <a:ea typeface="Trebuchet MS"/>
              <a:cs typeface="Trebuchet MS"/>
              <a:sym typeface="Trebuchet MS"/>
            </a:endParaRPr>
          </a:p>
        </p:txBody>
      </p:sp>
      <p:grpSp>
        <p:nvGrpSpPr>
          <p:cNvPr id="88" name="Google Shape;88;p2"/>
          <p:cNvGrpSpPr/>
          <p:nvPr/>
        </p:nvGrpSpPr>
        <p:grpSpPr>
          <a:xfrm>
            <a:off x="2133599" y="152399"/>
            <a:ext cx="5183886" cy="915162"/>
            <a:chOff x="2133599" y="152399"/>
            <a:chExt cx="5183886" cy="915162"/>
          </a:xfrm>
        </p:grpSpPr>
        <p:sp>
          <p:nvSpPr>
            <p:cNvPr id="89" name="Google Shape;89;p2"/>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2"/>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2"/>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Hyderabad Institute of Technology And</a:t>
            </a:r>
            <a:endParaRPr b="0" i="0" sz="1800" u="none" cap="none" strike="noStrike">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Management</a:t>
            </a:r>
            <a:endParaRPr b="0" i="0" sz="1800" u="none" cap="none" strike="noStrike">
              <a:solidFill>
                <a:schemeClr val="dk1"/>
              </a:solidFill>
              <a:latin typeface="Calibri"/>
              <a:ea typeface="Calibri"/>
              <a:cs typeface="Calibri"/>
              <a:sym typeface="Calibri"/>
            </a:endParaRPr>
          </a:p>
        </p:txBody>
      </p:sp>
      <p:grpSp>
        <p:nvGrpSpPr>
          <p:cNvPr id="92" name="Google Shape;92;p2"/>
          <p:cNvGrpSpPr/>
          <p:nvPr/>
        </p:nvGrpSpPr>
        <p:grpSpPr>
          <a:xfrm>
            <a:off x="2086355" y="3384803"/>
            <a:ext cx="7057644" cy="3473578"/>
            <a:chOff x="2086355" y="3384803"/>
            <a:chExt cx="7057644" cy="3473578"/>
          </a:xfrm>
        </p:grpSpPr>
        <p:pic>
          <p:nvPicPr>
            <p:cNvPr id="93" name="Google Shape;93;p2"/>
            <p:cNvPicPr preferRelativeResize="0"/>
            <p:nvPr/>
          </p:nvPicPr>
          <p:blipFill rotWithShape="1">
            <a:blip r:embed="rId6">
              <a:alphaModFix/>
            </a:blip>
            <a:srcRect b="0" l="0" r="0" t="0"/>
            <a:stretch/>
          </p:blipFill>
          <p:spPr>
            <a:xfrm>
              <a:off x="2086355" y="3384803"/>
              <a:ext cx="7057643" cy="3473195"/>
            </a:xfrm>
            <a:prstGeom prst="rect">
              <a:avLst/>
            </a:prstGeom>
            <a:noFill/>
            <a:ln>
              <a:noFill/>
            </a:ln>
          </p:spPr>
        </p:pic>
        <p:sp>
          <p:nvSpPr>
            <p:cNvPr id="94" name="Google Shape;94;p2"/>
            <p:cNvSpPr/>
            <p:nvPr/>
          </p:nvSpPr>
          <p:spPr>
            <a:xfrm>
              <a:off x="2133599" y="3412236"/>
              <a:ext cx="7010400" cy="3446145"/>
            </a:xfrm>
            <a:custGeom>
              <a:rect b="b" l="l" r="r" t="t"/>
              <a:pathLst>
                <a:path extrusionOk="0" h="3446145" w="7010400">
                  <a:moveTo>
                    <a:pt x="7010400" y="0"/>
                  </a:moveTo>
                  <a:lnTo>
                    <a:pt x="0" y="0"/>
                  </a:lnTo>
                  <a:lnTo>
                    <a:pt x="0" y="3445637"/>
                  </a:lnTo>
                  <a:lnTo>
                    <a:pt x="7010400" y="3445637"/>
                  </a:lnTo>
                  <a:lnTo>
                    <a:pt x="70104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5" name="Google Shape;95;p2"/>
            <p:cNvSpPr/>
            <p:nvPr/>
          </p:nvSpPr>
          <p:spPr>
            <a:xfrm>
              <a:off x="2133599" y="3412236"/>
              <a:ext cx="7010400" cy="3446145"/>
            </a:xfrm>
            <a:custGeom>
              <a:rect b="b" l="l" r="r" t="t"/>
              <a:pathLst>
                <a:path extrusionOk="0" h="3446145" w="7010400">
                  <a:moveTo>
                    <a:pt x="0" y="3445637"/>
                  </a:moveTo>
                  <a:lnTo>
                    <a:pt x="7010400" y="3445637"/>
                  </a:lnTo>
                  <a:lnTo>
                    <a:pt x="7010400" y="0"/>
                  </a:lnTo>
                  <a:lnTo>
                    <a:pt x="0" y="0"/>
                  </a:lnTo>
                  <a:lnTo>
                    <a:pt x="0" y="3445637"/>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6" name="Google Shape;96;p2"/>
          <p:cNvSpPr txBox="1"/>
          <p:nvPr/>
        </p:nvSpPr>
        <p:spPr>
          <a:xfrm>
            <a:off x="2212085" y="3463544"/>
            <a:ext cx="19494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1" lang="en-US" sz="1800" u="none" cap="none" strike="noStrike">
                <a:solidFill>
                  <a:schemeClr val="dk1"/>
                </a:solidFill>
                <a:latin typeface="Calibri"/>
                <a:ea typeface="Calibri"/>
                <a:cs typeface="Calibri"/>
                <a:sym typeface="Calibri"/>
              </a:rPr>
              <a:t>Mission of Institute:-</a:t>
            </a:r>
            <a:endParaRPr b="0" i="0" sz="1800" u="none" cap="none" strike="noStrike">
              <a:solidFill>
                <a:schemeClr val="dk1"/>
              </a:solidFill>
              <a:latin typeface="Calibri"/>
              <a:ea typeface="Calibri"/>
              <a:cs typeface="Calibri"/>
              <a:sym typeface="Calibri"/>
            </a:endParaRPr>
          </a:p>
        </p:txBody>
      </p:sp>
      <p:sp>
        <p:nvSpPr>
          <p:cNvPr id="97" name="Google Shape;97;p2"/>
          <p:cNvSpPr txBox="1"/>
          <p:nvPr/>
        </p:nvSpPr>
        <p:spPr>
          <a:xfrm>
            <a:off x="2212085" y="4019753"/>
            <a:ext cx="6555105" cy="4041491"/>
          </a:xfrm>
          <a:prstGeom prst="rect">
            <a:avLst/>
          </a:prstGeom>
          <a:noFill/>
          <a:ln>
            <a:noFill/>
          </a:ln>
        </p:spPr>
        <p:txBody>
          <a:bodyPr anchorCtr="0" anchor="t" bIns="0" lIns="0" spcFirstLastPara="1" rIns="0" wrap="square" tIns="12050">
            <a:spAutoFit/>
          </a:bodyPr>
          <a:lstStyle/>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Build students’ competencies through HITAM’s ‘Doing Engineering’ approach with relevant curriculum, pedagogy and assessment.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Collaborate with industry and institutions for capacity building in research, innovation and real time knowledge.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Develop employability skills for emerging trends and societal needs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Excel by adopting NEP 2020 and improving accreditations &amp;amp; national rankings.</a:t>
            </a:r>
            <a:endParaRPr b="0" i="0" sz="1400" u="none" cap="none" strike="noStrike">
              <a:solidFill>
                <a:srgbClr val="000000"/>
              </a:solidFill>
              <a:latin typeface="Arial"/>
              <a:ea typeface="Arial"/>
              <a:cs typeface="Arial"/>
              <a:sym typeface="Arial"/>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1" i="1" sz="1600" u="none" cap="none" strike="noStrike">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98" name="Google Shape;98;p2"/>
          <p:cNvSpPr/>
          <p:nvPr/>
        </p:nvSpPr>
        <p:spPr>
          <a:xfrm>
            <a:off x="0" y="-184666"/>
            <a:ext cx="325730"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4" name="Google Shape;104;p3"/>
          <p:cNvGrpSpPr/>
          <p:nvPr/>
        </p:nvGrpSpPr>
        <p:grpSpPr>
          <a:xfrm>
            <a:off x="-1" y="8454"/>
            <a:ext cx="9144000" cy="6857999"/>
            <a:chOff x="0" y="0"/>
            <a:chExt cx="9144000" cy="6857999"/>
          </a:xfrm>
        </p:grpSpPr>
        <p:sp>
          <p:nvSpPr>
            <p:cNvPr id="105" name="Google Shape;105;p3"/>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3"/>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7" name="Google Shape;107;p3"/>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108" name="Google Shape;108;p3"/>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pic>
          <p:nvPicPr>
            <p:cNvPr id="109" name="Google Shape;109;p3"/>
            <p:cNvPicPr preferRelativeResize="0"/>
            <p:nvPr/>
          </p:nvPicPr>
          <p:blipFill rotWithShape="1">
            <a:blip r:embed="rId5">
              <a:alphaModFix/>
            </a:blip>
            <a:srcRect b="0" l="0" r="0" t="0"/>
            <a:stretch/>
          </p:blipFill>
          <p:spPr>
            <a:xfrm>
              <a:off x="2086355" y="1493519"/>
              <a:ext cx="7057643" cy="1726691"/>
            </a:xfrm>
            <a:prstGeom prst="rect">
              <a:avLst/>
            </a:prstGeom>
            <a:noFill/>
            <a:ln>
              <a:noFill/>
            </a:ln>
          </p:spPr>
        </p:pic>
        <p:sp>
          <p:nvSpPr>
            <p:cNvPr id="110" name="Google Shape;110;p3"/>
            <p:cNvSpPr/>
            <p:nvPr/>
          </p:nvSpPr>
          <p:spPr>
            <a:xfrm>
              <a:off x="2112825" y="1510665"/>
              <a:ext cx="7010400" cy="1631950"/>
            </a:xfrm>
            <a:custGeom>
              <a:rect b="b" l="l" r="r" t="t"/>
              <a:pathLst>
                <a:path extrusionOk="0" h="1631950" w="7010400">
                  <a:moveTo>
                    <a:pt x="7010400" y="0"/>
                  </a:moveTo>
                  <a:lnTo>
                    <a:pt x="0" y="0"/>
                  </a:lnTo>
                  <a:lnTo>
                    <a:pt x="0" y="1631823"/>
                  </a:lnTo>
                  <a:lnTo>
                    <a:pt x="7010400" y="1631823"/>
                  </a:lnTo>
                  <a:lnTo>
                    <a:pt x="70104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00"/>
                </a:solidFill>
                <a:latin typeface="Calibri"/>
                <a:ea typeface="Calibri"/>
                <a:cs typeface="Calibri"/>
                <a:sym typeface="Calibri"/>
              </a:endParaRPr>
            </a:p>
          </p:txBody>
        </p:sp>
        <p:sp>
          <p:nvSpPr>
            <p:cNvPr id="111" name="Google Shape;111;p3"/>
            <p:cNvSpPr/>
            <p:nvPr/>
          </p:nvSpPr>
          <p:spPr>
            <a:xfrm>
              <a:off x="2133600" y="1520952"/>
              <a:ext cx="7010400" cy="1631950"/>
            </a:xfrm>
            <a:custGeom>
              <a:rect b="b" l="l" r="r" t="t"/>
              <a:pathLst>
                <a:path extrusionOk="0" h="1631950" w="7010400">
                  <a:moveTo>
                    <a:pt x="0" y="1631823"/>
                  </a:moveTo>
                  <a:lnTo>
                    <a:pt x="7010400" y="1631823"/>
                  </a:lnTo>
                  <a:lnTo>
                    <a:pt x="7010400" y="0"/>
                  </a:lnTo>
                  <a:lnTo>
                    <a:pt x="0" y="0"/>
                  </a:lnTo>
                  <a:lnTo>
                    <a:pt x="0" y="1631823"/>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3"/>
          <p:cNvSpPr txBox="1"/>
          <p:nvPr/>
        </p:nvSpPr>
        <p:spPr>
          <a:xfrm>
            <a:off x="2286000" y="1501973"/>
            <a:ext cx="6407530" cy="1339406"/>
          </a:xfrm>
          <a:prstGeom prst="rect">
            <a:avLst/>
          </a:prstGeom>
          <a:noFill/>
          <a:ln>
            <a:noFill/>
          </a:ln>
        </p:spPr>
        <p:txBody>
          <a:bodyPr anchorCtr="0" anchor="t" bIns="0" lIns="0" spcFirstLastPara="1" rIns="0" wrap="square" tIns="12700">
            <a:spAutoFit/>
          </a:bodyPr>
          <a:lstStyle/>
          <a:p>
            <a:pPr indent="0" lvl="0" marL="12700" marR="0" rtl="0" algn="l">
              <a:lnSpc>
                <a:spcPct val="13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Vision of Department:-</a:t>
            </a:r>
            <a:endParaRPr b="0" i="0" sz="1400" u="none" cap="none" strike="noStrike">
              <a:solidFill>
                <a:srgbClr val="000000"/>
              </a:solidFill>
              <a:latin typeface="Arial"/>
              <a:ea typeface="Arial"/>
              <a:cs typeface="Arial"/>
              <a:sym typeface="Arial"/>
            </a:endParaRPr>
          </a:p>
          <a:p>
            <a:pPr indent="0" lvl="0" marL="12700" marR="0" rtl="0" algn="just">
              <a:lnSpc>
                <a:spcPct val="130000"/>
              </a:lnSpc>
              <a:spcBef>
                <a:spcPts val="0"/>
              </a:spcBef>
              <a:spcAft>
                <a:spcPts val="0"/>
              </a:spcAft>
              <a:buClr>
                <a:srgbClr val="000000"/>
              </a:buClr>
              <a:buSzPts val="1600"/>
              <a:buFont typeface="Arial"/>
              <a:buNone/>
            </a:pPr>
            <a:r>
              <a:rPr b="1" i="1" lang="en-US" sz="1600" u="none" cap="none" strike="noStrike">
                <a:solidFill>
                  <a:schemeClr val="dk1"/>
                </a:solidFill>
                <a:latin typeface="Calibri"/>
                <a:ea typeface="Calibri"/>
                <a:cs typeface="Calibri"/>
                <a:sym typeface="Calibri"/>
              </a:rPr>
              <a:t>“</a:t>
            </a:r>
            <a:r>
              <a:rPr b="0" i="0" lang="en-US" sz="1400" u="none" cap="none" strike="noStrike">
                <a:solidFill>
                  <a:schemeClr val="dk1"/>
                </a:solidFill>
                <a:latin typeface="Times New Roman"/>
                <a:ea typeface="Times New Roman"/>
                <a:cs typeface="Times New Roman"/>
                <a:sym typeface="Times New Roman"/>
              </a:rPr>
              <a:t>To be a globally recognized hub for mechanical engineering education and    research, driving transformative solutions in energy, manufacturing, robotics, and sustainable design. We strive to cultivate a diverse community of engineers who lead with creativity, integrity, and a commitment to improving society through engineering innovation</a:t>
            </a:r>
            <a:r>
              <a:rPr b="0" i="1" lang="en-US" sz="14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p:txBody>
      </p:sp>
      <p:grpSp>
        <p:nvGrpSpPr>
          <p:cNvPr id="113" name="Google Shape;113;p3"/>
          <p:cNvGrpSpPr/>
          <p:nvPr/>
        </p:nvGrpSpPr>
        <p:grpSpPr>
          <a:xfrm>
            <a:off x="0" y="2743199"/>
            <a:ext cx="2059685" cy="1526286"/>
            <a:chOff x="0" y="2743199"/>
            <a:chExt cx="2059685" cy="1526286"/>
          </a:xfrm>
        </p:grpSpPr>
        <p:sp>
          <p:nvSpPr>
            <p:cNvPr id="114" name="Google Shape;114;p3"/>
            <p:cNvSpPr/>
            <p:nvPr/>
          </p:nvSpPr>
          <p:spPr>
            <a:xfrm>
              <a:off x="0" y="2743199"/>
              <a:ext cx="2057400" cy="1524000"/>
            </a:xfrm>
            <a:custGeom>
              <a:rect b="b" l="l" r="r" t="t"/>
              <a:pathLst>
                <a:path extrusionOk="0" h="1524000" w="2057400">
                  <a:moveTo>
                    <a:pt x="2057400" y="0"/>
                  </a:moveTo>
                  <a:lnTo>
                    <a:pt x="0" y="0"/>
                  </a:lnTo>
                  <a:lnTo>
                    <a:pt x="0" y="1524000"/>
                  </a:lnTo>
                  <a:lnTo>
                    <a:pt x="2057400" y="1524000"/>
                  </a:lnTo>
                  <a:lnTo>
                    <a:pt x="2057400" y="0"/>
                  </a:lnTo>
                  <a:close/>
                </a:path>
              </a:pathLst>
            </a:custGeom>
            <a:solidFill>
              <a:srgbClr val="001F5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3"/>
            <p:cNvSpPr/>
            <p:nvPr/>
          </p:nvSpPr>
          <p:spPr>
            <a:xfrm>
              <a:off x="2285" y="2745485"/>
              <a:ext cx="2057400" cy="1524000"/>
            </a:xfrm>
            <a:custGeom>
              <a:rect b="b" l="l" r="r" t="t"/>
              <a:pathLst>
                <a:path extrusionOk="0" h="1524000" w="2057400">
                  <a:moveTo>
                    <a:pt x="0" y="1524000"/>
                  </a:moveTo>
                  <a:lnTo>
                    <a:pt x="2057400" y="1524000"/>
                  </a:lnTo>
                  <a:lnTo>
                    <a:pt x="2057400" y="0"/>
                  </a:lnTo>
                  <a:lnTo>
                    <a:pt x="0" y="0"/>
                  </a:lnTo>
                  <a:lnTo>
                    <a:pt x="0" y="15240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6" name="Google Shape;116;p3"/>
          <p:cNvSpPr txBox="1"/>
          <p:nvPr/>
        </p:nvSpPr>
        <p:spPr>
          <a:xfrm>
            <a:off x="128727" y="3174619"/>
            <a:ext cx="1783714" cy="574040"/>
          </a:xfrm>
          <a:prstGeom prst="rect">
            <a:avLst/>
          </a:prstGeom>
          <a:noFill/>
          <a:ln>
            <a:noFill/>
          </a:ln>
        </p:spPr>
        <p:txBody>
          <a:bodyPr anchorCtr="0" anchor="t" bIns="0" lIns="0" spcFirstLastPara="1" rIns="0" wrap="square" tIns="12700">
            <a:spAutoFit/>
          </a:bodyPr>
          <a:lstStyle/>
          <a:p>
            <a:pPr indent="-190500" lvl="0" marL="203200" marR="5080" rtl="0" algn="l">
              <a:lnSpc>
                <a:spcPct val="100000"/>
              </a:lnSpc>
              <a:spcBef>
                <a:spcPts val="0"/>
              </a:spcBef>
              <a:spcAft>
                <a:spcPts val="0"/>
              </a:spcAft>
              <a:buClr>
                <a:srgbClr val="000000"/>
              </a:buClr>
              <a:buSzPts val="1800"/>
              <a:buFont typeface="Arial"/>
              <a:buNone/>
            </a:pPr>
            <a:r>
              <a:rPr b="1" i="1" lang="en-US" sz="1800" u="none" cap="none" strike="noStrike">
                <a:solidFill>
                  <a:srgbClr val="FFFFFF"/>
                </a:solidFill>
                <a:latin typeface="Calibri"/>
                <a:ea typeface="Calibri"/>
                <a:cs typeface="Calibri"/>
                <a:sym typeface="Calibri"/>
              </a:rPr>
              <a:t>Vision and Mission  of Department</a:t>
            </a:r>
            <a:endParaRPr b="0" i="0" sz="1800" u="none" cap="none" strike="noStrike">
              <a:solidFill>
                <a:schemeClr val="dk1"/>
              </a:solidFill>
              <a:latin typeface="Calibri"/>
              <a:ea typeface="Calibri"/>
              <a:cs typeface="Calibri"/>
              <a:sym typeface="Calibri"/>
            </a:endParaRPr>
          </a:p>
        </p:txBody>
      </p:sp>
      <p:sp>
        <p:nvSpPr>
          <p:cNvPr id="117" name="Google Shape;117;p3"/>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3</a:t>
            </a:r>
            <a:endParaRPr b="0" i="0" sz="1000" u="none" cap="none" strike="noStrike">
              <a:solidFill>
                <a:schemeClr val="dk1"/>
              </a:solidFill>
              <a:latin typeface="Trebuchet MS"/>
              <a:ea typeface="Trebuchet MS"/>
              <a:cs typeface="Trebuchet MS"/>
              <a:sym typeface="Trebuchet MS"/>
            </a:endParaRPr>
          </a:p>
        </p:txBody>
      </p:sp>
      <p:grpSp>
        <p:nvGrpSpPr>
          <p:cNvPr id="118" name="Google Shape;118;p3"/>
          <p:cNvGrpSpPr/>
          <p:nvPr/>
        </p:nvGrpSpPr>
        <p:grpSpPr>
          <a:xfrm>
            <a:off x="2133599" y="152399"/>
            <a:ext cx="5183886" cy="915162"/>
            <a:chOff x="2133599" y="152399"/>
            <a:chExt cx="5183886" cy="915162"/>
          </a:xfrm>
        </p:grpSpPr>
        <p:sp>
          <p:nvSpPr>
            <p:cNvPr id="119" name="Google Shape;119;p3"/>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3"/>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p3"/>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Hyderabad Institute of Technology And</a:t>
            </a:r>
            <a:endParaRPr b="0" i="0" sz="1800" u="none" cap="none" strike="noStrike">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Management</a:t>
            </a:r>
            <a:endParaRPr b="0" i="0" sz="1800" u="none" cap="none" strike="noStrike">
              <a:solidFill>
                <a:schemeClr val="dk1"/>
              </a:solidFill>
              <a:latin typeface="Calibri"/>
              <a:ea typeface="Calibri"/>
              <a:cs typeface="Calibri"/>
              <a:sym typeface="Calibri"/>
            </a:endParaRPr>
          </a:p>
        </p:txBody>
      </p:sp>
      <p:sp>
        <p:nvSpPr>
          <p:cNvPr id="122" name="Google Shape;122;p3"/>
          <p:cNvSpPr/>
          <p:nvPr/>
        </p:nvSpPr>
        <p:spPr>
          <a:xfrm>
            <a:off x="2133600" y="3429000"/>
            <a:ext cx="6934200" cy="2590800"/>
          </a:xfrm>
          <a:custGeom>
            <a:rect b="b" l="l" r="r" t="t"/>
            <a:pathLst>
              <a:path extrusionOk="0" h="2590800" w="6934200">
                <a:moveTo>
                  <a:pt x="6934200" y="0"/>
                </a:moveTo>
                <a:lnTo>
                  <a:pt x="0" y="0"/>
                </a:lnTo>
                <a:lnTo>
                  <a:pt x="0" y="2590800"/>
                </a:lnTo>
                <a:lnTo>
                  <a:pt x="6934200" y="2590800"/>
                </a:lnTo>
                <a:lnTo>
                  <a:pt x="69342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3"/>
          <p:cNvSpPr txBox="1"/>
          <p:nvPr/>
        </p:nvSpPr>
        <p:spPr>
          <a:xfrm>
            <a:off x="2212085" y="3418078"/>
            <a:ext cx="231965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1" lang="en-US" sz="1800" u="none" cap="none" strike="noStrike">
                <a:solidFill>
                  <a:schemeClr val="dk1"/>
                </a:solidFill>
                <a:latin typeface="Calibri"/>
                <a:ea typeface="Calibri"/>
                <a:cs typeface="Calibri"/>
                <a:sym typeface="Calibri"/>
              </a:rPr>
              <a:t>Mission of Department:-</a:t>
            </a:r>
            <a:endParaRPr b="0" i="0" sz="1800" u="none" cap="none" strike="noStrike">
              <a:solidFill>
                <a:schemeClr val="dk1"/>
              </a:solidFill>
              <a:latin typeface="Calibri"/>
              <a:ea typeface="Calibri"/>
              <a:cs typeface="Calibri"/>
              <a:sym typeface="Calibri"/>
            </a:endParaRPr>
          </a:p>
        </p:txBody>
      </p:sp>
      <p:sp>
        <p:nvSpPr>
          <p:cNvPr id="124" name="Google Shape;124;p3"/>
          <p:cNvSpPr txBox="1"/>
          <p:nvPr/>
        </p:nvSpPr>
        <p:spPr>
          <a:xfrm>
            <a:off x="2212085" y="3944823"/>
            <a:ext cx="6710045" cy="1489510"/>
          </a:xfrm>
          <a:prstGeom prst="rect">
            <a:avLst/>
          </a:prstGeom>
          <a:noFill/>
          <a:ln>
            <a:noFill/>
          </a:ln>
        </p:spPr>
        <p:txBody>
          <a:bodyPr anchorCtr="0" anchor="t" bIns="0" lIns="0" spcFirstLastPara="1" rIns="0" wrap="square" tIns="12050">
            <a:spAutoFit/>
          </a:bodyPr>
          <a:lstStyle/>
          <a:p>
            <a:pPr indent="0" lvl="0" marL="0" marR="0" rtl="0" algn="just">
              <a:lnSpc>
                <a:spcPct val="100000"/>
              </a:lnSpc>
              <a:spcBef>
                <a:spcPts val="0"/>
              </a:spcBef>
              <a:spcAft>
                <a:spcPts val="0"/>
              </a:spcAft>
              <a:buClr>
                <a:schemeClr val="dk1"/>
              </a:buClr>
              <a:buSzPts val="1600"/>
              <a:buFont typeface="Times New Roman"/>
              <a:buNone/>
            </a:pPr>
            <a:r>
              <a:rPr b="0" i="1" lang="en-US" sz="1600" u="none" cap="none" strike="noStrike">
                <a:solidFill>
                  <a:schemeClr val="dk1"/>
                </a:solidFill>
                <a:latin typeface="Times New Roman"/>
                <a:ea typeface="Times New Roman"/>
                <a:cs typeface="Times New Roman"/>
                <a:sym typeface="Times New Roman"/>
              </a:rPr>
              <a:t>The Mechanical Engineering Department is dedicated to fostering innovation, excellence, and leadership in education, research, and professional practice.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Calibri"/>
              <a:buNone/>
            </a:pPr>
            <a:r>
              <a:t/>
            </a:r>
            <a:endParaRPr b="0" i="1" sz="1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600"/>
              <a:buFont typeface="Times New Roman"/>
              <a:buNone/>
            </a:pPr>
            <a:r>
              <a:rPr b="0" i="1" lang="en-US" sz="1600" u="none" cap="none" strike="noStrike">
                <a:solidFill>
                  <a:schemeClr val="dk1"/>
                </a:solidFill>
                <a:latin typeface="Times New Roman"/>
                <a:ea typeface="Times New Roman"/>
                <a:cs typeface="Times New Roman"/>
                <a:sym typeface="Times New Roman"/>
              </a:rPr>
              <a:t>We aim to equip students with cutting-edge technical knowledge, practical skills, and ethical values to address global engineering challenges and contribute to sustainable technological advancements.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4"/>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0" name="Google Shape;130;p4"/>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4"/>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grpSp>
        <p:nvGrpSpPr>
          <p:cNvPr id="132" name="Google Shape;132;p4"/>
          <p:cNvGrpSpPr/>
          <p:nvPr/>
        </p:nvGrpSpPr>
        <p:grpSpPr>
          <a:xfrm>
            <a:off x="0" y="-36871"/>
            <a:ext cx="9144000" cy="4225289"/>
            <a:chOff x="0" y="0"/>
            <a:chExt cx="9144000" cy="4225289"/>
          </a:xfrm>
        </p:grpSpPr>
        <p:sp>
          <p:nvSpPr>
            <p:cNvPr id="133" name="Google Shape;133;p4"/>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4" name="Google Shape;134;p4"/>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135" name="Google Shape;135;p4"/>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sp>
          <p:nvSpPr>
            <p:cNvPr id="136" name="Google Shape;136;p4"/>
            <p:cNvSpPr/>
            <p:nvPr/>
          </p:nvSpPr>
          <p:spPr>
            <a:xfrm>
              <a:off x="59435" y="2775204"/>
              <a:ext cx="2057400" cy="1447800"/>
            </a:xfrm>
            <a:custGeom>
              <a:rect b="b" l="l" r="r" t="t"/>
              <a:pathLst>
                <a:path extrusionOk="0" h="1447800" w="2057400">
                  <a:moveTo>
                    <a:pt x="2057400" y="0"/>
                  </a:moveTo>
                  <a:lnTo>
                    <a:pt x="0" y="0"/>
                  </a:lnTo>
                  <a:lnTo>
                    <a:pt x="0" y="1447800"/>
                  </a:lnTo>
                  <a:lnTo>
                    <a:pt x="2057400" y="1447800"/>
                  </a:lnTo>
                  <a:lnTo>
                    <a:pt x="2057400" y="0"/>
                  </a:lnTo>
                  <a:close/>
                </a:path>
              </a:pathLst>
            </a:custGeom>
            <a:solidFill>
              <a:srgbClr val="00AD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7" name="Google Shape;137;p4"/>
            <p:cNvSpPr/>
            <p:nvPr/>
          </p:nvSpPr>
          <p:spPr>
            <a:xfrm>
              <a:off x="60197" y="2777489"/>
              <a:ext cx="2057400" cy="1447800"/>
            </a:xfrm>
            <a:custGeom>
              <a:rect b="b" l="l" r="r" t="t"/>
              <a:pathLst>
                <a:path extrusionOk="0" h="1447800" w="2057400">
                  <a:moveTo>
                    <a:pt x="0" y="1447800"/>
                  </a:moveTo>
                  <a:lnTo>
                    <a:pt x="2057400" y="1447800"/>
                  </a:lnTo>
                  <a:lnTo>
                    <a:pt x="2057400" y="0"/>
                  </a:lnTo>
                  <a:lnTo>
                    <a:pt x="0" y="0"/>
                  </a:lnTo>
                  <a:lnTo>
                    <a:pt x="0" y="14478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8" name="Google Shape;138;p4"/>
          <p:cNvSpPr txBox="1"/>
          <p:nvPr/>
        </p:nvSpPr>
        <p:spPr>
          <a:xfrm>
            <a:off x="232054" y="2782011"/>
            <a:ext cx="1732280" cy="1305560"/>
          </a:xfrm>
          <a:prstGeom prst="rect">
            <a:avLst/>
          </a:prstGeom>
          <a:noFill/>
          <a:ln>
            <a:noFill/>
          </a:ln>
        </p:spPr>
        <p:txBody>
          <a:bodyPr anchorCtr="0" anchor="t" bIns="0" lIns="0" spcFirstLastPara="1" rIns="0" wrap="square" tIns="12050">
            <a:spAutoFit/>
          </a:bodyPr>
          <a:lstStyle/>
          <a:p>
            <a:pPr indent="85725" lvl="0" marL="12065" marR="5080" rtl="0" algn="ctr">
              <a:lnSpc>
                <a:spcPct val="100000"/>
              </a:lnSpc>
              <a:spcBef>
                <a:spcPts val="0"/>
              </a:spcBef>
              <a:spcAft>
                <a:spcPts val="0"/>
              </a:spcAft>
              <a:buClr>
                <a:srgbClr val="000000"/>
              </a:buClr>
              <a:buSzPts val="2800"/>
              <a:buFont typeface="Arial"/>
              <a:buNone/>
            </a:pPr>
            <a:r>
              <a:rPr b="1" i="1" lang="en-US" sz="2800" u="none" cap="none" strike="noStrike">
                <a:solidFill>
                  <a:srgbClr val="FFFFFF"/>
                </a:solidFill>
                <a:latin typeface="Calibri"/>
                <a:ea typeface="Calibri"/>
                <a:cs typeface="Calibri"/>
                <a:sym typeface="Calibri"/>
              </a:rPr>
              <a:t>Program  Educational  Objectives</a:t>
            </a:r>
            <a:endParaRPr b="0" i="0" sz="2800" u="none" cap="none" strike="noStrike">
              <a:solidFill>
                <a:schemeClr val="dk1"/>
              </a:solidFill>
              <a:latin typeface="Calibri"/>
              <a:ea typeface="Calibri"/>
              <a:cs typeface="Calibri"/>
              <a:sym typeface="Calibri"/>
            </a:endParaRPr>
          </a:p>
        </p:txBody>
      </p:sp>
      <p:sp>
        <p:nvSpPr>
          <p:cNvPr id="139" name="Google Shape;139;p4"/>
          <p:cNvSpPr/>
          <p:nvPr/>
        </p:nvSpPr>
        <p:spPr>
          <a:xfrm>
            <a:off x="2133600" y="1524000"/>
            <a:ext cx="7010400" cy="583565"/>
          </a:xfrm>
          <a:custGeom>
            <a:rect b="b" l="l" r="r" t="t"/>
            <a:pathLst>
              <a:path extrusionOk="0" h="583564" w="7010400">
                <a:moveTo>
                  <a:pt x="7010400" y="0"/>
                </a:moveTo>
                <a:lnTo>
                  <a:pt x="0" y="0"/>
                </a:lnTo>
                <a:lnTo>
                  <a:pt x="0" y="583184"/>
                </a:lnTo>
                <a:lnTo>
                  <a:pt x="7010400" y="583184"/>
                </a:lnTo>
                <a:lnTo>
                  <a:pt x="7010400" y="0"/>
                </a:lnTo>
                <a:close/>
              </a:path>
            </a:pathLst>
          </a:custGeom>
          <a:solidFill>
            <a:srgbClr val="F7934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4"/>
          <p:cNvSpPr txBox="1"/>
          <p:nvPr/>
        </p:nvSpPr>
        <p:spPr>
          <a:xfrm>
            <a:off x="2439416" y="1481708"/>
            <a:ext cx="6449695" cy="51371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Calibri"/>
                <a:ea typeface="Calibri"/>
                <a:cs typeface="Calibri"/>
                <a:sym typeface="Calibri"/>
              </a:rPr>
              <a:t>Program Educational Objectives (PEOs)</a:t>
            </a:r>
            <a:endParaRPr b="0" i="0" sz="3200" u="none" cap="none" strike="noStrike">
              <a:solidFill>
                <a:schemeClr val="dk1"/>
              </a:solidFill>
              <a:latin typeface="Calibri"/>
              <a:ea typeface="Calibri"/>
              <a:cs typeface="Calibri"/>
              <a:sym typeface="Calibri"/>
            </a:endParaRPr>
          </a:p>
        </p:txBody>
      </p:sp>
      <p:pic>
        <p:nvPicPr>
          <p:cNvPr id="141" name="Google Shape;141;p4"/>
          <p:cNvPicPr preferRelativeResize="0"/>
          <p:nvPr/>
        </p:nvPicPr>
        <p:blipFill rotWithShape="1">
          <a:blip r:embed="rId5">
            <a:alphaModFix/>
          </a:blip>
          <a:srcRect b="0" l="0" r="0" t="0"/>
          <a:stretch/>
        </p:blipFill>
        <p:spPr>
          <a:xfrm>
            <a:off x="1964334" y="2220638"/>
            <a:ext cx="7086599" cy="4637362"/>
          </a:xfrm>
          <a:prstGeom prst="rect">
            <a:avLst/>
          </a:prstGeom>
          <a:noFill/>
          <a:ln>
            <a:noFill/>
          </a:ln>
        </p:spPr>
      </p:pic>
      <p:sp>
        <p:nvSpPr>
          <p:cNvPr id="142" name="Google Shape;142;p4"/>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4</a:t>
            </a:r>
            <a:endParaRPr b="0" i="0" sz="1000" u="none" cap="none" strike="noStrike">
              <a:solidFill>
                <a:schemeClr val="dk1"/>
              </a:solidFill>
              <a:latin typeface="Trebuchet MS"/>
              <a:ea typeface="Trebuchet MS"/>
              <a:cs typeface="Trebuchet MS"/>
              <a:sym typeface="Trebuchet MS"/>
            </a:endParaRPr>
          </a:p>
        </p:txBody>
      </p:sp>
      <p:grpSp>
        <p:nvGrpSpPr>
          <p:cNvPr id="143" name="Google Shape;143;p4"/>
          <p:cNvGrpSpPr/>
          <p:nvPr/>
        </p:nvGrpSpPr>
        <p:grpSpPr>
          <a:xfrm>
            <a:off x="2133599" y="152399"/>
            <a:ext cx="5182362" cy="915162"/>
            <a:chOff x="2133599" y="152399"/>
            <a:chExt cx="5182362" cy="915162"/>
          </a:xfrm>
        </p:grpSpPr>
        <p:sp>
          <p:nvSpPr>
            <p:cNvPr id="144" name="Google Shape;144;p4"/>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4"/>
            <p:cNvSpPr/>
            <p:nvPr/>
          </p:nvSpPr>
          <p:spPr>
            <a:xfrm>
              <a:off x="2134361" y="153161"/>
              <a:ext cx="5181600" cy="914400"/>
            </a:xfrm>
            <a:custGeom>
              <a:rect b="b" l="l" r="r" t="t"/>
              <a:pathLst>
                <a:path extrusionOk="0" h="914400" w="5181600">
                  <a:moveTo>
                    <a:pt x="0" y="914400"/>
                  </a:moveTo>
                  <a:lnTo>
                    <a:pt x="5181599" y="914400"/>
                  </a:lnTo>
                  <a:lnTo>
                    <a:pt x="5181599"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6" name="Google Shape;146;p4"/>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3937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Hyderabad Institute of Technology And</a:t>
            </a:r>
            <a:endParaRPr b="0" i="0" sz="1800" u="none" cap="none" strike="noStrike">
              <a:solidFill>
                <a:schemeClr val="dk1"/>
              </a:solidFill>
              <a:latin typeface="Calibri"/>
              <a:ea typeface="Calibri"/>
              <a:cs typeface="Calibri"/>
              <a:sym typeface="Calibri"/>
            </a:endParaRPr>
          </a:p>
          <a:p>
            <a:pPr indent="0" lvl="0" marL="3175"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Management</a:t>
            </a:r>
            <a:endParaRPr b="0" i="0" sz="1800" u="none" cap="none" strike="noStrike">
              <a:solidFill>
                <a:schemeClr val="dk1"/>
              </a:solidFill>
              <a:latin typeface="Calibri"/>
              <a:ea typeface="Calibri"/>
              <a:cs typeface="Calibri"/>
              <a:sym typeface="Calibri"/>
            </a:endParaRPr>
          </a:p>
        </p:txBody>
      </p:sp>
      <p:sp>
        <p:nvSpPr>
          <p:cNvPr id="147" name="Google Shape;147;p4"/>
          <p:cNvSpPr/>
          <p:nvPr/>
        </p:nvSpPr>
        <p:spPr>
          <a:xfrm>
            <a:off x="2305457" y="2975148"/>
            <a:ext cx="6457543" cy="2585323"/>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Times New Roman"/>
                <a:ea typeface="Times New Roman"/>
                <a:cs typeface="Times New Roman"/>
                <a:sym typeface="Times New Roman"/>
              </a:rPr>
              <a:t>PEO 1</a:t>
            </a:r>
            <a:r>
              <a:rPr b="0" i="0" lang="en-US" sz="1800" u="none" cap="none" strike="noStrike">
                <a:solidFill>
                  <a:schemeClr val="dk1"/>
                </a:solidFill>
                <a:latin typeface="Times New Roman"/>
                <a:ea typeface="Times New Roman"/>
                <a:cs typeface="Times New Roman"/>
                <a:sym typeface="Times New Roman"/>
              </a:rPr>
              <a:t>: Graduates will excel in applying mechanical engineering principles to design and innovate solutions in industries such as energy, automotive, and manufacturing.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Times New Roman"/>
                <a:ea typeface="Times New Roman"/>
                <a:cs typeface="Times New Roman"/>
                <a:sym typeface="Times New Roman"/>
              </a:rPr>
              <a:t>PEO 2</a:t>
            </a:r>
            <a:r>
              <a:rPr b="0" i="0" lang="en-US" sz="1800" u="none" cap="none" strike="noStrike">
                <a:solidFill>
                  <a:schemeClr val="dk1"/>
                </a:solidFill>
                <a:latin typeface="Times New Roman"/>
                <a:ea typeface="Times New Roman"/>
                <a:cs typeface="Times New Roman"/>
                <a:sym typeface="Times New Roman"/>
              </a:rPr>
              <a:t>: Graduates will contribute to technological advancements through research and development, addressing global challenges in sustainability and advanced systems.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Times New Roman"/>
                <a:ea typeface="Times New Roman"/>
                <a:cs typeface="Times New Roman"/>
                <a:sym typeface="Times New Roman"/>
              </a:rPr>
              <a:t>PEO 3</a:t>
            </a:r>
            <a:r>
              <a:rPr b="0" i="0" lang="en-US" sz="1800" u="none" cap="none" strike="noStrike">
                <a:solidFill>
                  <a:schemeClr val="dk1"/>
                </a:solidFill>
                <a:latin typeface="Times New Roman"/>
                <a:ea typeface="Times New Roman"/>
                <a:cs typeface="Times New Roman"/>
                <a:sym typeface="Times New Roman"/>
              </a:rPr>
              <a:t>: Graduates will demonstrate leadership and collaboration in multidisciplinary teams, delivering ethical and sustainable engineering solutions.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5"/>
          <p:cNvSpPr txBox="1"/>
          <p:nvPr/>
        </p:nvSpPr>
        <p:spPr>
          <a:xfrm>
            <a:off x="307258" y="175260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grpSp>
        <p:nvGrpSpPr>
          <p:cNvPr id="153" name="Google Shape;153;p5"/>
          <p:cNvGrpSpPr/>
          <p:nvPr/>
        </p:nvGrpSpPr>
        <p:grpSpPr>
          <a:xfrm>
            <a:off x="0" y="0"/>
            <a:ext cx="9144000" cy="6857999"/>
            <a:chOff x="0" y="0"/>
            <a:chExt cx="9144000" cy="4229099"/>
          </a:xfrm>
        </p:grpSpPr>
        <p:sp>
          <p:nvSpPr>
            <p:cNvPr id="154" name="Google Shape;154;p5"/>
            <p:cNvSpPr/>
            <p:nvPr/>
          </p:nvSpPr>
          <p:spPr>
            <a:xfrm>
              <a:off x="0" y="0"/>
              <a:ext cx="9144000" cy="1437005"/>
            </a:xfrm>
            <a:custGeom>
              <a:rect b="b" l="l" r="r" t="t"/>
              <a:pathLst>
                <a:path extrusionOk="0" h="1437005" w="9144000">
                  <a:moveTo>
                    <a:pt x="9144000" y="0"/>
                  </a:moveTo>
                  <a:lnTo>
                    <a:pt x="0" y="0"/>
                  </a:lnTo>
                  <a:lnTo>
                    <a:pt x="0" y="1436624"/>
                  </a:lnTo>
                  <a:lnTo>
                    <a:pt x="9144000" y="1436624"/>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5" name="Google Shape;155;p5"/>
            <p:cNvPicPr preferRelativeResize="0"/>
            <p:nvPr/>
          </p:nvPicPr>
          <p:blipFill rotWithShape="1">
            <a:blip r:embed="rId3">
              <a:alphaModFix/>
            </a:blip>
            <a:srcRect b="0" l="0" r="0" t="0"/>
            <a:stretch/>
          </p:blipFill>
          <p:spPr>
            <a:xfrm>
              <a:off x="7391400" y="0"/>
              <a:ext cx="1752599" cy="1208532"/>
            </a:xfrm>
            <a:prstGeom prst="rect">
              <a:avLst/>
            </a:prstGeom>
            <a:noFill/>
            <a:ln>
              <a:noFill/>
            </a:ln>
          </p:spPr>
        </p:pic>
        <p:pic>
          <p:nvPicPr>
            <p:cNvPr id="156" name="Google Shape;156;p5"/>
            <p:cNvPicPr preferRelativeResize="0"/>
            <p:nvPr/>
          </p:nvPicPr>
          <p:blipFill rotWithShape="1">
            <a:blip r:embed="rId4">
              <a:alphaModFix/>
            </a:blip>
            <a:srcRect b="0" l="0" r="0" t="0"/>
            <a:stretch/>
          </p:blipFill>
          <p:spPr>
            <a:xfrm>
              <a:off x="304800" y="141731"/>
              <a:ext cx="1219200" cy="1277111"/>
            </a:xfrm>
            <a:prstGeom prst="rect">
              <a:avLst/>
            </a:prstGeom>
            <a:noFill/>
            <a:ln>
              <a:noFill/>
            </a:ln>
          </p:spPr>
        </p:pic>
        <p:pic>
          <p:nvPicPr>
            <p:cNvPr id="157" name="Google Shape;157;p5"/>
            <p:cNvPicPr preferRelativeResize="0"/>
            <p:nvPr/>
          </p:nvPicPr>
          <p:blipFill rotWithShape="1">
            <a:blip r:embed="rId5">
              <a:alphaModFix/>
            </a:blip>
            <a:srcRect b="0" l="0" r="0" t="0"/>
            <a:stretch/>
          </p:blipFill>
          <p:spPr>
            <a:xfrm>
              <a:off x="2077211" y="1456944"/>
              <a:ext cx="7066787" cy="2772155"/>
            </a:xfrm>
            <a:prstGeom prst="rect">
              <a:avLst/>
            </a:prstGeom>
            <a:noFill/>
            <a:ln>
              <a:noFill/>
            </a:ln>
          </p:spPr>
        </p:pic>
        <p:sp>
          <p:nvSpPr>
            <p:cNvPr id="158" name="Google Shape;158;p5"/>
            <p:cNvSpPr/>
            <p:nvPr/>
          </p:nvSpPr>
          <p:spPr>
            <a:xfrm>
              <a:off x="2155798" y="1208532"/>
              <a:ext cx="6988202" cy="2906268"/>
            </a:xfrm>
            <a:custGeom>
              <a:rect b="b" l="l" r="r" t="t"/>
              <a:pathLst>
                <a:path extrusionOk="0" h="2675890" w="6996430">
                  <a:moveTo>
                    <a:pt x="6996303" y="0"/>
                  </a:moveTo>
                  <a:lnTo>
                    <a:pt x="0" y="0"/>
                  </a:lnTo>
                  <a:lnTo>
                    <a:pt x="0" y="2675763"/>
                  </a:lnTo>
                  <a:lnTo>
                    <a:pt x="6996303" y="2675763"/>
                  </a:lnTo>
                  <a:lnTo>
                    <a:pt x="6996303" y="0"/>
                  </a:lnTo>
                  <a:close/>
                </a:path>
              </a:pathLst>
            </a:custGeom>
            <a:solidFill>
              <a:srgbClr val="92D05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59" name="Google Shape;159;p5"/>
          <p:cNvGrpSpPr/>
          <p:nvPr/>
        </p:nvGrpSpPr>
        <p:grpSpPr>
          <a:xfrm>
            <a:off x="2119692" y="134863"/>
            <a:ext cx="6996430" cy="4186595"/>
            <a:chOff x="2124455" y="152399"/>
            <a:chExt cx="6996430" cy="4009390"/>
          </a:xfrm>
        </p:grpSpPr>
        <p:sp>
          <p:nvSpPr>
            <p:cNvPr id="160" name="Google Shape;160;p5"/>
            <p:cNvSpPr/>
            <p:nvPr/>
          </p:nvSpPr>
          <p:spPr>
            <a:xfrm>
              <a:off x="2124455" y="1485899"/>
              <a:ext cx="6996430" cy="2675890"/>
            </a:xfrm>
            <a:custGeom>
              <a:rect b="b" l="l" r="r" t="t"/>
              <a:pathLst>
                <a:path extrusionOk="0" h="2675890" w="6996430">
                  <a:moveTo>
                    <a:pt x="0" y="2675763"/>
                  </a:moveTo>
                  <a:lnTo>
                    <a:pt x="6996303" y="2675763"/>
                  </a:lnTo>
                  <a:lnTo>
                    <a:pt x="6996303" y="0"/>
                  </a:lnTo>
                  <a:lnTo>
                    <a:pt x="0" y="0"/>
                  </a:lnTo>
                  <a:lnTo>
                    <a:pt x="0" y="2675763"/>
                  </a:lnTo>
                  <a:close/>
                </a:path>
              </a:pathLst>
            </a:custGeom>
            <a:noFill/>
            <a:ln cap="flat" cmpd="sng" w="9525">
              <a:solidFill>
                <a:srgbClr val="7A5F9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p5"/>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5"/>
            <p:cNvSpPr/>
            <p:nvPr/>
          </p:nvSpPr>
          <p:spPr>
            <a:xfrm>
              <a:off x="2134361" y="153161"/>
              <a:ext cx="5181600" cy="914400"/>
            </a:xfrm>
            <a:custGeom>
              <a:rect b="b" l="l" r="r" t="t"/>
              <a:pathLst>
                <a:path extrusionOk="0" h="914400" w="5181600">
                  <a:moveTo>
                    <a:pt x="0" y="914400"/>
                  </a:moveTo>
                  <a:lnTo>
                    <a:pt x="5181599" y="914400"/>
                  </a:lnTo>
                  <a:lnTo>
                    <a:pt x="5181599"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3" name="Google Shape;163;p5"/>
          <p:cNvSpPr txBox="1"/>
          <p:nvPr/>
        </p:nvSpPr>
        <p:spPr>
          <a:xfrm>
            <a:off x="8340274" y="124104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5</a:t>
            </a:r>
            <a:endParaRPr b="0" i="0" sz="1000" u="none" cap="none" strike="noStrike">
              <a:solidFill>
                <a:schemeClr val="dk1"/>
              </a:solidFill>
              <a:latin typeface="Trebuchet MS"/>
              <a:ea typeface="Trebuchet MS"/>
              <a:cs typeface="Trebuchet MS"/>
              <a:sym typeface="Trebuchet MS"/>
            </a:endParaRPr>
          </a:p>
        </p:txBody>
      </p:sp>
      <p:sp>
        <p:nvSpPr>
          <p:cNvPr id="164" name="Google Shape;164;p5"/>
          <p:cNvSpPr txBox="1"/>
          <p:nvPr>
            <p:ph type="title"/>
          </p:nvPr>
        </p:nvSpPr>
        <p:spPr>
          <a:xfrm>
            <a:off x="2619374" y="276555"/>
            <a:ext cx="3905250" cy="574675"/>
          </a:xfrm>
          <a:prstGeom prst="rect">
            <a:avLst/>
          </a:prstGeom>
          <a:noFill/>
          <a:ln>
            <a:noFill/>
          </a:ln>
        </p:spPr>
        <p:txBody>
          <a:bodyPr anchorCtr="0" anchor="t" bIns="0" lIns="0" spcFirstLastPara="1" rIns="0" wrap="square" tIns="12700">
            <a:spAutoFit/>
          </a:bodyPr>
          <a:lstStyle/>
          <a:p>
            <a:pPr indent="0" lvl="0" marL="252095" rtl="0" algn="l">
              <a:lnSpc>
                <a:spcPct val="100000"/>
              </a:lnSpc>
              <a:spcBef>
                <a:spcPts val="0"/>
              </a:spcBef>
              <a:spcAft>
                <a:spcPts val="0"/>
              </a:spcAft>
              <a:buSzPts val="1400"/>
              <a:buNone/>
            </a:pPr>
            <a:r>
              <a:rPr lang="en-US"/>
              <a:t>Hyderabad Institute of Technology And</a:t>
            </a:r>
            <a:endParaRPr/>
          </a:p>
          <a:p>
            <a:pPr indent="0" lvl="0" marL="1480820" rtl="0" algn="l">
              <a:lnSpc>
                <a:spcPct val="100000"/>
              </a:lnSpc>
              <a:spcBef>
                <a:spcPts val="5"/>
              </a:spcBef>
              <a:spcAft>
                <a:spcPts val="0"/>
              </a:spcAft>
              <a:buSzPts val="1400"/>
              <a:buNone/>
            </a:pPr>
            <a:r>
              <a:rPr lang="en-US"/>
              <a:t>Management</a:t>
            </a:r>
            <a:endParaRPr/>
          </a:p>
        </p:txBody>
      </p:sp>
      <p:grpSp>
        <p:nvGrpSpPr>
          <p:cNvPr id="165" name="Google Shape;165;p5"/>
          <p:cNvGrpSpPr/>
          <p:nvPr/>
        </p:nvGrpSpPr>
        <p:grpSpPr>
          <a:xfrm>
            <a:off x="113004" y="2971650"/>
            <a:ext cx="1704157" cy="1054116"/>
            <a:chOff x="114299" y="2971799"/>
            <a:chExt cx="1905762" cy="1069086"/>
          </a:xfrm>
        </p:grpSpPr>
        <p:sp>
          <p:nvSpPr>
            <p:cNvPr id="166" name="Google Shape;166;p5"/>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rgbClr val="00AD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5"/>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8" name="Google Shape;168;p5"/>
          <p:cNvSpPr txBox="1"/>
          <p:nvPr/>
        </p:nvSpPr>
        <p:spPr>
          <a:xfrm>
            <a:off x="251561" y="3311397"/>
            <a:ext cx="1363980"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Times New Roman"/>
                <a:ea typeface="Times New Roman"/>
                <a:cs typeface="Times New Roman"/>
                <a:sym typeface="Times New Roman"/>
              </a:rPr>
              <a:t>Achievements</a:t>
            </a:r>
            <a:endParaRPr b="0" i="0" sz="1800" u="none" cap="none" strike="noStrike">
              <a:solidFill>
                <a:schemeClr val="dk1"/>
              </a:solidFill>
              <a:latin typeface="Times New Roman"/>
              <a:ea typeface="Times New Roman"/>
              <a:cs typeface="Times New Roman"/>
              <a:sym typeface="Times New Roman"/>
            </a:endParaRPr>
          </a:p>
        </p:txBody>
      </p:sp>
      <p:sp>
        <p:nvSpPr>
          <p:cNvPr id="169" name="Google Shape;169;p5"/>
          <p:cNvSpPr txBox="1"/>
          <p:nvPr/>
        </p:nvSpPr>
        <p:spPr>
          <a:xfrm>
            <a:off x="2102439" y="2589660"/>
            <a:ext cx="6508161" cy="3539430"/>
          </a:xfrm>
          <a:prstGeom prst="rect">
            <a:avLst/>
          </a:prstGeom>
          <a:noFill/>
          <a:ln>
            <a:noFill/>
          </a:ln>
        </p:spPr>
        <p:txBody>
          <a:bodyPr anchorCtr="0" anchor="t" bIns="45700" lIns="91425" spcFirstLastPara="1" rIns="91425" wrap="square" tIns="45700">
            <a:spAutoFit/>
          </a:bodyPr>
          <a:lstStyle/>
          <a:p>
            <a:pPr indent="-171450" lvl="0" marL="171450" marR="0" rtl="0" algn="just">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Times New Roman"/>
                <a:ea typeface="Times New Roman"/>
                <a:cs typeface="Times New Roman"/>
                <a:sym typeface="Times New Roman"/>
              </a:rPr>
              <a:t>Mr. V. Giridhar (3rd Year, ME); Mr.K. Keerthan (3rd Year, ME) received undergraduate fellowship grant of 2.5 Lakhs for their project SpiCEN.</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Times New Roman"/>
                <a:ea typeface="Times New Roman"/>
                <a:cs typeface="Times New Roman"/>
                <a:sym typeface="Times New Roman"/>
              </a:rPr>
              <a:t>Students from B.Tech 3rd Year, Branch-CSM, Ms. A. Nymisha Nandini Reddy, Ms. D. Pavani, Ms. B. Shiva Rakshitha, Ms. Neha Saw, along with Mr. Santosh Naik, faculty, Mechanical Engineering presented a paper on “an autonomous robot for removing Underwater pollution: OCTACLEANER” in IEEE 3rd International conference on “ Technology, Engineering, Management for Societal impact using Marketing, Entrepreneurship &amp; Talent (TEMSMET 2023)” organized by Vidya Vikas Institute of Engineering and Technology, Mysure on 10th &amp; 11th February 2023.</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Times New Roman"/>
                <a:ea typeface="Times New Roman"/>
                <a:cs typeface="Times New Roman"/>
                <a:sym typeface="Times New Roman"/>
              </a:rPr>
              <a:t>18 Students from HITAM Participated in IASF/ICTIEE 2023 Conference. Students conducted ATAL thinking lab in St. Peters School Sanga Reddy as an Innovation &amp; Entrepreneurship Activity.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Times New Roman"/>
                <a:ea typeface="Times New Roman"/>
                <a:cs typeface="Times New Roman"/>
                <a:sym typeface="Times New Roman"/>
              </a:rPr>
              <a:t>3 Students Project shortlisted for Exhibition Unnat Bharat Abhiyan Mahotsav &amp; Expo Unnati held in IIT Delhi.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Times New Roman"/>
                <a:ea typeface="Times New Roman"/>
                <a:cs typeface="Times New Roman"/>
                <a:sym typeface="Times New Roman"/>
              </a:rPr>
              <a:t>XPLORE &amp; SSDC MECH – 04 Students presented their project in Quest Global Ingenium 2023 held in Kochi, Kerala. HYDERABAD INST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6"/>
          <p:cNvSpPr txBox="1"/>
          <p:nvPr>
            <p:ph idx="4294967295" type="title"/>
          </p:nvPr>
        </p:nvSpPr>
        <p:spPr>
          <a:xfrm>
            <a:off x="0" y="0"/>
            <a:ext cx="9144000" cy="1447800"/>
          </a:xfrm>
          <a:prstGeom prst="rect">
            <a:avLst/>
          </a:prstGeom>
          <a:solidFill>
            <a:srgbClr val="FFFF0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SzPts val="1400"/>
              <a:buNone/>
            </a:pPr>
            <a:r>
              <a:rPr b="1" i="0" lang="en-US" sz="3200" u="none" cap="none" strike="noStrike">
                <a:solidFill>
                  <a:schemeClr val="dk1"/>
                </a:solidFill>
                <a:latin typeface="Calibri"/>
                <a:ea typeface="Calibri"/>
                <a:cs typeface="Calibri"/>
                <a:sym typeface="Calibri"/>
              </a:rPr>
              <a:t>   </a:t>
            </a:r>
            <a:br>
              <a:rPr b="1" i="0" lang="en-US" sz="3200" u="none" cap="none" strike="noStrike">
                <a:solidFill>
                  <a:schemeClr val="dk1"/>
                </a:solidFill>
                <a:latin typeface="Calibri"/>
                <a:ea typeface="Calibri"/>
                <a:cs typeface="Calibri"/>
                <a:sym typeface="Calibri"/>
              </a:rPr>
            </a:br>
            <a:br>
              <a:rPr b="1" i="0" lang="en-US" sz="3200" u="none" cap="none" strike="noStrike">
                <a:solidFill>
                  <a:schemeClr val="dk1"/>
                </a:solidFill>
                <a:latin typeface="Calibri"/>
                <a:ea typeface="Calibri"/>
                <a:cs typeface="Calibri"/>
                <a:sym typeface="Calibri"/>
              </a:rPr>
            </a:br>
            <a:endParaRPr b="1" i="0" sz="2000" u="none" cap="none" strike="noStrike">
              <a:solidFill>
                <a:schemeClr val="dk1"/>
              </a:solidFill>
              <a:latin typeface="Times New Roman"/>
              <a:ea typeface="Times New Roman"/>
              <a:cs typeface="Times New Roman"/>
              <a:sym typeface="Times New Roman"/>
            </a:endParaRPr>
          </a:p>
        </p:txBody>
      </p:sp>
      <p:pic>
        <p:nvPicPr>
          <p:cNvPr id="175" name="Google Shape;175;p6"/>
          <p:cNvPicPr preferRelativeResize="0"/>
          <p:nvPr/>
        </p:nvPicPr>
        <p:blipFill rotWithShape="1">
          <a:blip r:embed="rId3">
            <a:alphaModFix/>
          </a:blip>
          <a:srcRect b="0" l="0" r="0" t="0"/>
          <a:stretch/>
        </p:blipFill>
        <p:spPr>
          <a:xfrm>
            <a:off x="7467600" y="24581"/>
            <a:ext cx="1600199" cy="1168158"/>
          </a:xfrm>
          <a:prstGeom prst="rect">
            <a:avLst/>
          </a:prstGeom>
          <a:noFill/>
          <a:ln>
            <a:noFill/>
          </a:ln>
        </p:spPr>
      </p:pic>
      <p:sp>
        <p:nvSpPr>
          <p:cNvPr id="176" name="Google Shape;176;p6"/>
          <p:cNvSpPr/>
          <p:nvPr/>
        </p:nvSpPr>
        <p:spPr>
          <a:xfrm>
            <a:off x="1676400" y="134863"/>
            <a:ext cx="5634036" cy="779537"/>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3937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Hyderabad Institute of Technology And</a:t>
            </a:r>
            <a:endParaRPr b="0" i="0" sz="1400" u="none" cap="none" strike="noStrike">
              <a:solidFill>
                <a:srgbClr val="000000"/>
              </a:solidFill>
              <a:latin typeface="Arial"/>
              <a:ea typeface="Arial"/>
              <a:cs typeface="Arial"/>
              <a:sym typeface="Arial"/>
            </a:endParaRPr>
          </a:p>
          <a:p>
            <a:pPr indent="0" lvl="0" marL="3175"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Management</a:t>
            </a:r>
            <a:endParaRPr b="0" i="0" sz="2000" u="none" cap="none" strike="noStrike">
              <a:solidFill>
                <a:schemeClr val="dk1"/>
              </a:solidFill>
              <a:latin typeface="Times New Roman"/>
              <a:ea typeface="Times New Roman"/>
              <a:cs typeface="Times New Roman"/>
              <a:sym typeface="Times New Roman"/>
            </a:endParaRPr>
          </a:p>
        </p:txBody>
      </p:sp>
      <p:pic>
        <p:nvPicPr>
          <p:cNvPr id="177" name="Google Shape;177;p6"/>
          <p:cNvPicPr preferRelativeResize="0"/>
          <p:nvPr/>
        </p:nvPicPr>
        <p:blipFill rotWithShape="1">
          <a:blip r:embed="rId4">
            <a:alphaModFix/>
          </a:blip>
          <a:srcRect b="0" l="0" r="0" t="0"/>
          <a:stretch/>
        </p:blipFill>
        <p:spPr>
          <a:xfrm>
            <a:off x="0" y="13039"/>
            <a:ext cx="1143000" cy="974148"/>
          </a:xfrm>
          <a:prstGeom prst="rect">
            <a:avLst/>
          </a:prstGeom>
          <a:noFill/>
          <a:ln>
            <a:noFill/>
          </a:ln>
        </p:spPr>
      </p:pic>
      <p:sp>
        <p:nvSpPr>
          <p:cNvPr id="178" name="Google Shape;178;p6"/>
          <p:cNvSpPr txBox="1"/>
          <p:nvPr/>
        </p:nvSpPr>
        <p:spPr>
          <a:xfrm>
            <a:off x="8001000" y="1219200"/>
            <a:ext cx="738505" cy="16607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6</a:t>
            </a:r>
            <a:endParaRPr b="0" i="0" sz="1000" u="none" cap="none" strike="noStrike">
              <a:solidFill>
                <a:schemeClr val="dk1"/>
              </a:solidFill>
              <a:latin typeface="Trebuchet MS"/>
              <a:ea typeface="Trebuchet MS"/>
              <a:cs typeface="Trebuchet MS"/>
              <a:sym typeface="Trebuchet MS"/>
            </a:endParaRPr>
          </a:p>
        </p:txBody>
      </p:sp>
      <p:sp>
        <p:nvSpPr>
          <p:cNvPr id="179" name="Google Shape;179;p6"/>
          <p:cNvSpPr txBox="1"/>
          <p:nvPr/>
        </p:nvSpPr>
        <p:spPr>
          <a:xfrm>
            <a:off x="2286000" y="1981200"/>
            <a:ext cx="6453504" cy="1200329"/>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F2F2F2"/>
              </a:buClr>
              <a:buSzPts val="1800"/>
              <a:buFont typeface="Noto Sans Symbols"/>
              <a:buChar char="❖"/>
            </a:pPr>
            <a:r>
              <a:rPr b="0" i="0" lang="en-US" sz="1800" u="none" cap="none" strike="noStrike">
                <a:solidFill>
                  <a:srgbClr val="F2F2F2"/>
                </a:solidFill>
                <a:latin typeface="Calibri"/>
                <a:ea typeface="Calibri"/>
                <a:cs typeface="Calibri"/>
                <a:sym typeface="Calibri"/>
              </a:rPr>
              <a:t>HITAM- IIIC and EDC organized a Technical Idea presentation from Multi-Disciplinary streams on 28th January 2023 at whixh 2nd prize was awarded to Mr. Y. Anil Reddy, faculty, Department of Mechanical Engineering </a:t>
            </a:r>
            <a:endParaRPr b="0" i="0" sz="1800" u="none" cap="none" strike="noStrike">
              <a:solidFill>
                <a:srgbClr val="F2F2F2"/>
              </a:solidFill>
              <a:latin typeface="Times New Roman"/>
              <a:ea typeface="Times New Roman"/>
              <a:cs typeface="Times New Roman"/>
              <a:sym typeface="Times New Roman"/>
            </a:endParaRPr>
          </a:p>
        </p:txBody>
      </p:sp>
      <p:grpSp>
        <p:nvGrpSpPr>
          <p:cNvPr id="180" name="Google Shape;180;p6"/>
          <p:cNvGrpSpPr/>
          <p:nvPr/>
        </p:nvGrpSpPr>
        <p:grpSpPr>
          <a:xfrm>
            <a:off x="113004" y="2970153"/>
            <a:ext cx="1704157" cy="905027"/>
            <a:chOff x="114299" y="2971799"/>
            <a:chExt cx="1905762" cy="1069086"/>
          </a:xfrm>
        </p:grpSpPr>
        <p:sp>
          <p:nvSpPr>
            <p:cNvPr id="181" name="Google Shape;181;p6"/>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Achievements</a:t>
              </a:r>
              <a:endParaRPr b="0" i="0" sz="1800" u="none" cap="none" strike="noStrike">
                <a:solidFill>
                  <a:schemeClr val="dk1"/>
                </a:solidFill>
                <a:latin typeface="Calibri"/>
                <a:ea typeface="Calibri"/>
                <a:cs typeface="Calibri"/>
                <a:sym typeface="Calibri"/>
              </a:endParaRPr>
            </a:p>
          </p:txBody>
        </p:sp>
        <p:sp>
          <p:nvSpPr>
            <p:cNvPr id="182" name="Google Shape;182;p6"/>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3" name="Google Shape;183;p6"/>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pic>
        <p:nvPicPr>
          <p:cNvPr id="184" name="Google Shape;184;p6"/>
          <p:cNvPicPr preferRelativeResize="0"/>
          <p:nvPr/>
        </p:nvPicPr>
        <p:blipFill rotWithShape="1">
          <a:blip r:embed="rId5">
            <a:alphaModFix/>
          </a:blip>
          <a:srcRect b="0" l="0" r="0" t="0"/>
          <a:stretch/>
        </p:blipFill>
        <p:spPr>
          <a:xfrm>
            <a:off x="2286000" y="3209416"/>
            <a:ext cx="6601746" cy="33437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7"/>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p7"/>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grpSp>
        <p:nvGrpSpPr>
          <p:cNvPr id="191" name="Google Shape;191;p7"/>
          <p:cNvGrpSpPr/>
          <p:nvPr/>
        </p:nvGrpSpPr>
        <p:grpSpPr>
          <a:xfrm>
            <a:off x="0" y="-1549"/>
            <a:ext cx="9144000" cy="3946656"/>
            <a:chOff x="0" y="-52836"/>
            <a:chExt cx="9144000" cy="3946656"/>
          </a:xfrm>
        </p:grpSpPr>
        <p:sp>
          <p:nvSpPr>
            <p:cNvPr id="192" name="Google Shape;192;p7"/>
            <p:cNvSpPr/>
            <p:nvPr/>
          </p:nvSpPr>
          <p:spPr>
            <a:xfrm>
              <a:off x="0" y="762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93" name="Google Shape;193;p7"/>
            <p:cNvPicPr preferRelativeResize="0"/>
            <p:nvPr/>
          </p:nvPicPr>
          <p:blipFill rotWithShape="1">
            <a:blip r:embed="rId3">
              <a:alphaModFix/>
            </a:blip>
            <a:srcRect b="0" l="0" r="0" t="0"/>
            <a:stretch/>
          </p:blipFill>
          <p:spPr>
            <a:xfrm>
              <a:off x="7391401" y="-52836"/>
              <a:ext cx="1752599" cy="1219200"/>
            </a:xfrm>
            <a:prstGeom prst="rect">
              <a:avLst/>
            </a:prstGeom>
            <a:noFill/>
            <a:ln>
              <a:noFill/>
            </a:ln>
          </p:spPr>
        </p:pic>
        <p:pic>
          <p:nvPicPr>
            <p:cNvPr id="194" name="Google Shape;194;p7"/>
            <p:cNvPicPr preferRelativeResize="0"/>
            <p:nvPr/>
          </p:nvPicPr>
          <p:blipFill rotWithShape="1">
            <a:blip r:embed="rId4">
              <a:alphaModFix/>
            </a:blip>
            <a:srcRect b="0" l="0" r="0" t="0"/>
            <a:stretch/>
          </p:blipFill>
          <p:spPr>
            <a:xfrm>
              <a:off x="304800" y="160020"/>
              <a:ext cx="1219200" cy="1277112"/>
            </a:xfrm>
            <a:prstGeom prst="rect">
              <a:avLst/>
            </a:prstGeom>
            <a:noFill/>
            <a:ln>
              <a:noFill/>
            </a:ln>
          </p:spPr>
        </p:pic>
        <p:sp>
          <p:nvSpPr>
            <p:cNvPr id="195" name="Google Shape;195;p7"/>
            <p:cNvSpPr/>
            <p:nvPr/>
          </p:nvSpPr>
          <p:spPr>
            <a:xfrm>
              <a:off x="0" y="3665220"/>
              <a:ext cx="2133600" cy="228600"/>
            </a:xfrm>
            <a:custGeom>
              <a:rect b="b" l="l" r="r" t="t"/>
              <a:pathLst>
                <a:path extrusionOk="0" h="228600" w="2133600">
                  <a:moveTo>
                    <a:pt x="2133600" y="0"/>
                  </a:moveTo>
                  <a:lnTo>
                    <a:pt x="0" y="0"/>
                  </a:lnTo>
                  <a:lnTo>
                    <a:pt x="0" y="228599"/>
                  </a:lnTo>
                  <a:lnTo>
                    <a:pt x="2133600" y="228599"/>
                  </a:lnTo>
                  <a:lnTo>
                    <a:pt x="2133600" y="0"/>
                  </a:lnTo>
                  <a:close/>
                </a:path>
              </a:pathLst>
            </a:custGeom>
            <a:solidFill>
              <a:srgbClr val="EFEF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6" name="Google Shape;196;p7"/>
          <p:cNvSpPr txBox="1"/>
          <p:nvPr/>
        </p:nvSpPr>
        <p:spPr>
          <a:xfrm>
            <a:off x="2144902" y="2103221"/>
            <a:ext cx="6947534" cy="1688539"/>
          </a:xfrm>
          <a:prstGeom prst="rect">
            <a:avLst/>
          </a:prstGeom>
          <a:noFill/>
          <a:ln>
            <a:noFill/>
          </a:ln>
        </p:spPr>
        <p:txBody>
          <a:bodyPr anchorCtr="0" anchor="t" bIns="0" lIns="0" spcFirstLastPara="1" rIns="0" wrap="square" tIns="12700">
            <a:spAutoFit/>
          </a:bodyPr>
          <a:lstStyle/>
          <a:p>
            <a:pPr indent="45720" lvl="0" marL="38100" marR="30480" rtl="0" algn="l">
              <a:lnSpc>
                <a:spcPct val="106400"/>
              </a:lnSpc>
              <a:spcBef>
                <a:spcPts val="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rPr b="0" i="1" lang="en-US" sz="14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p:txBody>
      </p:sp>
      <p:sp>
        <p:nvSpPr>
          <p:cNvPr id="197" name="Google Shape;197;p7"/>
          <p:cNvSpPr txBox="1"/>
          <p:nvPr/>
        </p:nvSpPr>
        <p:spPr>
          <a:xfrm>
            <a:off x="8311401" y="1208896"/>
            <a:ext cx="615300" cy="1662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7</a:t>
            </a:r>
            <a:endParaRPr b="0" i="0" sz="1000" u="none" cap="none" strike="noStrike">
              <a:solidFill>
                <a:schemeClr val="dk1"/>
              </a:solidFill>
              <a:latin typeface="Trebuchet MS"/>
              <a:ea typeface="Trebuchet MS"/>
              <a:cs typeface="Trebuchet MS"/>
              <a:sym typeface="Trebuchet MS"/>
            </a:endParaRPr>
          </a:p>
        </p:txBody>
      </p:sp>
      <p:grpSp>
        <p:nvGrpSpPr>
          <p:cNvPr id="198" name="Google Shape;198;p7"/>
          <p:cNvGrpSpPr/>
          <p:nvPr/>
        </p:nvGrpSpPr>
        <p:grpSpPr>
          <a:xfrm>
            <a:off x="2133599" y="152399"/>
            <a:ext cx="5183886" cy="915162"/>
            <a:chOff x="2133599" y="152399"/>
            <a:chExt cx="5183886" cy="915162"/>
          </a:xfrm>
        </p:grpSpPr>
        <p:sp>
          <p:nvSpPr>
            <p:cNvPr id="199" name="Google Shape;199;p7"/>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7"/>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p7"/>
          <p:cNvSpPr txBox="1"/>
          <p:nvPr/>
        </p:nvSpPr>
        <p:spPr>
          <a:xfrm>
            <a:off x="2133600" y="152400"/>
            <a:ext cx="5181600" cy="754053"/>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Hyderabad Institute of Technology And</a:t>
            </a:r>
            <a:endParaRPr b="0" i="0" sz="1400" u="none" cap="none" strike="noStrike">
              <a:solidFill>
                <a:srgbClr val="000000"/>
              </a:solidFill>
              <a:latin typeface="Arial"/>
              <a:ea typeface="Arial"/>
              <a:cs typeface="Arial"/>
              <a:sym typeface="Arial"/>
            </a:endParaRPr>
          </a:p>
          <a:p>
            <a:pPr indent="0" lvl="0" marL="762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Management</a:t>
            </a:r>
            <a:endParaRPr b="0" i="0" sz="1400" u="none" cap="none" strike="noStrike">
              <a:solidFill>
                <a:srgbClr val="000000"/>
              </a:solidFill>
              <a:latin typeface="Arial"/>
              <a:ea typeface="Arial"/>
              <a:cs typeface="Arial"/>
              <a:sym typeface="Arial"/>
            </a:endParaRPr>
          </a:p>
        </p:txBody>
      </p:sp>
      <p:grpSp>
        <p:nvGrpSpPr>
          <p:cNvPr id="202" name="Google Shape;202;p7"/>
          <p:cNvGrpSpPr/>
          <p:nvPr/>
        </p:nvGrpSpPr>
        <p:grpSpPr>
          <a:xfrm>
            <a:off x="-7794" y="3313616"/>
            <a:ext cx="2135527" cy="905027"/>
            <a:chOff x="114299" y="2971799"/>
            <a:chExt cx="1905762" cy="1069086"/>
          </a:xfrm>
        </p:grpSpPr>
        <p:sp>
          <p:nvSpPr>
            <p:cNvPr id="203" name="Google Shape;203;p7"/>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Achievements</a:t>
              </a:r>
              <a:endParaRPr b="0" i="0" sz="1400" u="none" cap="none" strike="noStrike">
                <a:solidFill>
                  <a:srgbClr val="000000"/>
                </a:solidFill>
                <a:latin typeface="Arial"/>
                <a:ea typeface="Arial"/>
                <a:cs typeface="Arial"/>
                <a:sym typeface="Arial"/>
              </a:endParaRPr>
            </a:p>
          </p:txBody>
        </p:sp>
        <p:sp>
          <p:nvSpPr>
            <p:cNvPr id="204" name="Google Shape;204;p7"/>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p7"/>
          <p:cNvSpPr/>
          <p:nvPr/>
        </p:nvSpPr>
        <p:spPr>
          <a:xfrm>
            <a:off x="2286000" y="1710690"/>
            <a:ext cx="6640661" cy="3970318"/>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F2F2F2"/>
              </a:buClr>
              <a:buSzPts val="1800"/>
              <a:buFont typeface="Noto Sans Symbols"/>
              <a:buChar char="❖"/>
            </a:pPr>
            <a:r>
              <a:rPr b="0" i="0" lang="en-US" sz="1800" u="none" cap="none" strike="noStrike">
                <a:solidFill>
                  <a:srgbClr val="F2F2F2"/>
                </a:solidFill>
                <a:latin typeface="Calibri"/>
                <a:ea typeface="Calibri"/>
                <a:cs typeface="Calibri"/>
                <a:sym typeface="Calibri"/>
              </a:rPr>
              <a:t>Students of B.Tech 1st year( CSO, CSM, CSC and MECH) along with 5 faculty members visited NIPER on 10th February 2023. 190 students visited NIPER Research lab-Avishakaran to see some of the innovations and start-ups under their innovation cell. The purpose of the visit was to make the students strive towards excellence in the field of higher education and research in pharmaceutical science and management.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F2F2F2"/>
              </a:buClr>
              <a:buSzPts val="1800"/>
              <a:buFont typeface="Noto Sans Symbols"/>
              <a:buChar char="❖"/>
            </a:pPr>
            <a:r>
              <a:rPr b="0" i="0" lang="en-US" sz="1800" u="none" cap="none" strike="noStrike">
                <a:solidFill>
                  <a:srgbClr val="F2F2F2"/>
                </a:solidFill>
                <a:latin typeface="Calibri"/>
                <a:ea typeface="Calibri"/>
                <a:cs typeface="Calibri"/>
                <a:sym typeface="Calibri"/>
              </a:rPr>
              <a:t>Mr. Santosh Naik, faculty, Mechanical Engineering, and Mr. Surendra Bandi (faculty, Computer Science Engineering) Presented 02 Papers at the ICTIEE 2023 Conference on the topic, “Impact of Service Learning in Engineering Education–A Case Study” and “Impact of Sustainable Development on Climate Change and Student Learnings” and published the same Papers in JEET (Scopus) Journal. </a:t>
            </a:r>
            <a:endParaRPr b="0" i="0" sz="1800" u="none" cap="none" strike="noStrike">
              <a:solidFill>
                <a:srgbClr val="F2F2F2"/>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8"/>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8"/>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grpSp>
        <p:nvGrpSpPr>
          <p:cNvPr id="212" name="Google Shape;212;p8"/>
          <p:cNvGrpSpPr/>
          <p:nvPr/>
        </p:nvGrpSpPr>
        <p:grpSpPr>
          <a:xfrm>
            <a:off x="0" y="-1549"/>
            <a:ext cx="9144000" cy="3946656"/>
            <a:chOff x="0" y="-52836"/>
            <a:chExt cx="9144000" cy="3946656"/>
          </a:xfrm>
        </p:grpSpPr>
        <p:sp>
          <p:nvSpPr>
            <p:cNvPr id="213" name="Google Shape;213;p8"/>
            <p:cNvSpPr/>
            <p:nvPr/>
          </p:nvSpPr>
          <p:spPr>
            <a:xfrm>
              <a:off x="0" y="762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4" name="Google Shape;214;p8"/>
            <p:cNvPicPr preferRelativeResize="0"/>
            <p:nvPr/>
          </p:nvPicPr>
          <p:blipFill rotWithShape="1">
            <a:blip r:embed="rId3">
              <a:alphaModFix/>
            </a:blip>
            <a:srcRect b="0" l="0" r="0" t="0"/>
            <a:stretch/>
          </p:blipFill>
          <p:spPr>
            <a:xfrm>
              <a:off x="7391401" y="-52836"/>
              <a:ext cx="1752599" cy="1219200"/>
            </a:xfrm>
            <a:prstGeom prst="rect">
              <a:avLst/>
            </a:prstGeom>
            <a:noFill/>
            <a:ln>
              <a:noFill/>
            </a:ln>
          </p:spPr>
        </p:pic>
        <p:pic>
          <p:nvPicPr>
            <p:cNvPr id="215" name="Google Shape;215;p8"/>
            <p:cNvPicPr preferRelativeResize="0"/>
            <p:nvPr/>
          </p:nvPicPr>
          <p:blipFill rotWithShape="1">
            <a:blip r:embed="rId4">
              <a:alphaModFix/>
            </a:blip>
            <a:srcRect b="0" l="0" r="0" t="0"/>
            <a:stretch/>
          </p:blipFill>
          <p:spPr>
            <a:xfrm>
              <a:off x="304800" y="160020"/>
              <a:ext cx="1219200" cy="1277112"/>
            </a:xfrm>
            <a:prstGeom prst="rect">
              <a:avLst/>
            </a:prstGeom>
            <a:noFill/>
            <a:ln>
              <a:noFill/>
            </a:ln>
          </p:spPr>
        </p:pic>
        <p:sp>
          <p:nvSpPr>
            <p:cNvPr id="216" name="Google Shape;216;p8"/>
            <p:cNvSpPr/>
            <p:nvPr/>
          </p:nvSpPr>
          <p:spPr>
            <a:xfrm>
              <a:off x="0" y="3665220"/>
              <a:ext cx="2133600" cy="228600"/>
            </a:xfrm>
            <a:custGeom>
              <a:rect b="b" l="l" r="r" t="t"/>
              <a:pathLst>
                <a:path extrusionOk="0" h="228600" w="2133600">
                  <a:moveTo>
                    <a:pt x="2133600" y="0"/>
                  </a:moveTo>
                  <a:lnTo>
                    <a:pt x="0" y="0"/>
                  </a:lnTo>
                  <a:lnTo>
                    <a:pt x="0" y="228599"/>
                  </a:lnTo>
                  <a:lnTo>
                    <a:pt x="2133600" y="228599"/>
                  </a:lnTo>
                  <a:lnTo>
                    <a:pt x="2133600" y="0"/>
                  </a:lnTo>
                  <a:close/>
                </a:path>
              </a:pathLst>
            </a:custGeom>
            <a:solidFill>
              <a:srgbClr val="EFEF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7" name="Google Shape;217;p8"/>
          <p:cNvSpPr txBox="1"/>
          <p:nvPr/>
        </p:nvSpPr>
        <p:spPr>
          <a:xfrm>
            <a:off x="2144902" y="2103221"/>
            <a:ext cx="6947534" cy="1688539"/>
          </a:xfrm>
          <a:prstGeom prst="rect">
            <a:avLst/>
          </a:prstGeom>
          <a:noFill/>
          <a:ln>
            <a:noFill/>
          </a:ln>
        </p:spPr>
        <p:txBody>
          <a:bodyPr anchorCtr="0" anchor="t" bIns="0" lIns="0" spcFirstLastPara="1" rIns="0" wrap="square" tIns="12700">
            <a:spAutoFit/>
          </a:bodyPr>
          <a:lstStyle/>
          <a:p>
            <a:pPr indent="45720" lvl="0" marL="38100" marR="30480" rtl="0" algn="l">
              <a:lnSpc>
                <a:spcPct val="106400"/>
              </a:lnSpc>
              <a:spcBef>
                <a:spcPts val="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t/>
            </a:r>
            <a:endParaRPr b="0" i="1" sz="1400" u="none" cap="none" strike="noStrike">
              <a:solidFill>
                <a:schemeClr val="dk1"/>
              </a:solidFill>
              <a:latin typeface="Times New Roman"/>
              <a:ea typeface="Times New Roman"/>
              <a:cs typeface="Times New Roman"/>
              <a:sym typeface="Times New Roman"/>
            </a:endParaRPr>
          </a:p>
          <a:p>
            <a:pPr indent="45720" lvl="0" marL="38100" marR="30480" rtl="0" algn="l">
              <a:lnSpc>
                <a:spcPct val="106400"/>
              </a:lnSpc>
              <a:spcBef>
                <a:spcPts val="100"/>
              </a:spcBef>
              <a:spcAft>
                <a:spcPts val="0"/>
              </a:spcAft>
              <a:buClr>
                <a:srgbClr val="000000"/>
              </a:buClr>
              <a:buSzPts val="1400"/>
              <a:buFont typeface="Arial"/>
              <a:buNone/>
            </a:pPr>
            <a:r>
              <a:rPr b="0" i="1" lang="en-US" sz="14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p:txBody>
      </p:sp>
      <p:sp>
        <p:nvSpPr>
          <p:cNvPr id="218" name="Google Shape;218;p8"/>
          <p:cNvSpPr txBox="1"/>
          <p:nvPr/>
        </p:nvSpPr>
        <p:spPr>
          <a:xfrm>
            <a:off x="8387602" y="1208879"/>
            <a:ext cx="756300" cy="1662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9F2800"/>
                </a:solidFill>
                <a:latin typeface="Trebuchet MS"/>
                <a:ea typeface="Trebuchet MS"/>
                <a:cs typeface="Trebuchet MS"/>
                <a:sym typeface="Trebuchet MS"/>
              </a:rPr>
              <a:t>P A G E 8</a:t>
            </a:r>
            <a:endParaRPr b="0" i="0" sz="1000" u="none" cap="none" strike="noStrike">
              <a:solidFill>
                <a:schemeClr val="dk1"/>
              </a:solidFill>
              <a:latin typeface="Trebuchet MS"/>
              <a:ea typeface="Trebuchet MS"/>
              <a:cs typeface="Trebuchet MS"/>
              <a:sym typeface="Trebuchet MS"/>
            </a:endParaRPr>
          </a:p>
        </p:txBody>
      </p:sp>
      <p:grpSp>
        <p:nvGrpSpPr>
          <p:cNvPr id="219" name="Google Shape;219;p8"/>
          <p:cNvGrpSpPr/>
          <p:nvPr/>
        </p:nvGrpSpPr>
        <p:grpSpPr>
          <a:xfrm>
            <a:off x="2133599" y="152399"/>
            <a:ext cx="5183886" cy="915162"/>
            <a:chOff x="2133599" y="152399"/>
            <a:chExt cx="5183886" cy="915162"/>
          </a:xfrm>
        </p:grpSpPr>
        <p:sp>
          <p:nvSpPr>
            <p:cNvPr id="220" name="Google Shape;220;p8"/>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8"/>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p8"/>
          <p:cNvSpPr txBox="1"/>
          <p:nvPr/>
        </p:nvSpPr>
        <p:spPr>
          <a:xfrm>
            <a:off x="2133600" y="152400"/>
            <a:ext cx="5181600" cy="754053"/>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Hyderabad Institute of Technology And</a:t>
            </a:r>
            <a:endParaRPr b="0" i="0" sz="1400" u="none" cap="none" strike="noStrike">
              <a:solidFill>
                <a:srgbClr val="000000"/>
              </a:solidFill>
              <a:latin typeface="Arial"/>
              <a:ea typeface="Arial"/>
              <a:cs typeface="Arial"/>
              <a:sym typeface="Arial"/>
            </a:endParaRPr>
          </a:p>
          <a:p>
            <a:pPr indent="0" lvl="0" marL="762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Times New Roman"/>
                <a:ea typeface="Times New Roman"/>
                <a:cs typeface="Times New Roman"/>
                <a:sym typeface="Times New Roman"/>
              </a:rPr>
              <a:t>Management</a:t>
            </a:r>
            <a:endParaRPr b="0" i="0" sz="1400" u="none" cap="none" strike="noStrike">
              <a:solidFill>
                <a:srgbClr val="000000"/>
              </a:solidFill>
              <a:latin typeface="Arial"/>
              <a:ea typeface="Arial"/>
              <a:cs typeface="Arial"/>
              <a:sym typeface="Arial"/>
            </a:endParaRPr>
          </a:p>
        </p:txBody>
      </p:sp>
      <p:grpSp>
        <p:nvGrpSpPr>
          <p:cNvPr id="223" name="Google Shape;223;p8"/>
          <p:cNvGrpSpPr/>
          <p:nvPr/>
        </p:nvGrpSpPr>
        <p:grpSpPr>
          <a:xfrm>
            <a:off x="-7794" y="3313616"/>
            <a:ext cx="2135527" cy="905027"/>
            <a:chOff x="114299" y="2971799"/>
            <a:chExt cx="1905762" cy="1069086"/>
          </a:xfrm>
        </p:grpSpPr>
        <p:sp>
          <p:nvSpPr>
            <p:cNvPr id="224" name="Google Shape;224;p8"/>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Achievements</a:t>
              </a:r>
              <a:endParaRPr b="0" i="0" sz="1800" u="none" cap="none" strike="noStrike">
                <a:solidFill>
                  <a:schemeClr val="dk1"/>
                </a:solidFill>
                <a:latin typeface="Calibri"/>
                <a:ea typeface="Calibri"/>
                <a:cs typeface="Calibri"/>
                <a:sym typeface="Calibri"/>
              </a:endParaRPr>
            </a:p>
          </p:txBody>
        </p:sp>
        <p:sp>
          <p:nvSpPr>
            <p:cNvPr id="225" name="Google Shape;225;p8"/>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6" name="Google Shape;226;p8"/>
          <p:cNvSpPr/>
          <p:nvPr/>
        </p:nvSpPr>
        <p:spPr>
          <a:xfrm>
            <a:off x="2286000" y="1710690"/>
            <a:ext cx="6640661" cy="3816429"/>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F2F2F2"/>
              </a:buClr>
              <a:buSzPts val="1600"/>
              <a:buFont typeface="Noto Sans Symbols"/>
              <a:buChar char="❖"/>
            </a:pPr>
            <a:r>
              <a:rPr b="0" i="0" lang="en-US" sz="1600" u="none" cap="none" strike="noStrike">
                <a:solidFill>
                  <a:srgbClr val="F2F2F2"/>
                </a:solidFill>
                <a:latin typeface="Calibri"/>
                <a:ea typeface="Calibri"/>
                <a:cs typeface="Calibri"/>
                <a:sym typeface="Calibri"/>
              </a:rPr>
              <a:t>Mr. Santosh Naik, faculty, Mechanical Engineering, was selected as a reviewer at International Conference in Contemporary Computing and Communication (InC4) at Christ University. Skill Development Program @HITAM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chemeClr val="dk1"/>
              </a:buClr>
              <a:buSzPts val="1600"/>
              <a:buFont typeface="Noto Sans Symbols"/>
              <a:buNone/>
            </a:pPr>
            <a:r>
              <a:t/>
            </a:r>
            <a:endParaRPr b="0" i="0" sz="1600" u="none" cap="none" strike="noStrike">
              <a:solidFill>
                <a:srgbClr val="F2F2F2"/>
              </a:solidFill>
              <a:latin typeface="Calibri"/>
              <a:ea typeface="Calibri"/>
              <a:cs typeface="Calibri"/>
              <a:sym typeface="Calibri"/>
            </a:endParaRPr>
          </a:p>
          <a:p>
            <a:pPr indent="-285750" lvl="0" marL="285750" marR="0" rtl="0" algn="just">
              <a:lnSpc>
                <a:spcPct val="100000"/>
              </a:lnSpc>
              <a:spcBef>
                <a:spcPts val="0"/>
              </a:spcBef>
              <a:spcAft>
                <a:spcPts val="0"/>
              </a:spcAft>
              <a:buClr>
                <a:srgbClr val="F2F2F2"/>
              </a:buClr>
              <a:buSzPts val="1600"/>
              <a:buFont typeface="Noto Sans Symbols"/>
              <a:buChar char="❖"/>
            </a:pPr>
            <a:r>
              <a:rPr b="0" i="0" lang="en-US" sz="1600" u="none" cap="none" strike="noStrike">
                <a:solidFill>
                  <a:srgbClr val="F2F2F2"/>
                </a:solidFill>
                <a:latin typeface="Calibri"/>
                <a:ea typeface="Calibri"/>
                <a:cs typeface="Calibri"/>
                <a:sym typeface="Calibri"/>
              </a:rPr>
              <a:t>Mr. Santosh Naik, faculty, Mechanical Engineering has participated as a Program Committee member and Reviewer in the 5th International Conference on Communication and Computational Technology held during 28th-29th January 2023.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chemeClr val="dk1"/>
              </a:buClr>
              <a:buSzPts val="1600"/>
              <a:buFont typeface="Noto Sans Symbols"/>
              <a:buNone/>
            </a:pPr>
            <a:r>
              <a:t/>
            </a:r>
            <a:endParaRPr b="0" i="0" sz="1600" u="none" cap="none" strike="noStrike">
              <a:solidFill>
                <a:srgbClr val="F2F2F2"/>
              </a:solidFill>
              <a:latin typeface="Calibri"/>
              <a:ea typeface="Calibri"/>
              <a:cs typeface="Calibri"/>
              <a:sym typeface="Calibri"/>
            </a:endParaRPr>
          </a:p>
          <a:p>
            <a:pPr indent="-285750" lvl="0" marL="285750" marR="0" rtl="0" algn="just">
              <a:lnSpc>
                <a:spcPct val="100000"/>
              </a:lnSpc>
              <a:spcBef>
                <a:spcPts val="0"/>
              </a:spcBef>
              <a:spcAft>
                <a:spcPts val="0"/>
              </a:spcAft>
              <a:buClr>
                <a:srgbClr val="F2F2F2"/>
              </a:buClr>
              <a:buSzPts val="1600"/>
              <a:buFont typeface="Noto Sans Symbols"/>
              <a:buChar char="❖"/>
            </a:pPr>
            <a:r>
              <a:rPr b="0" i="0" lang="en-US" sz="1600" u="none" cap="none" strike="noStrike">
                <a:solidFill>
                  <a:srgbClr val="F2F2F2"/>
                </a:solidFill>
                <a:latin typeface="Calibri"/>
                <a:ea typeface="Calibri"/>
                <a:cs typeface="Calibri"/>
                <a:sym typeface="Calibri"/>
              </a:rPr>
              <a:t>Mr. Santosh Naik was selected as a Program Committee member &amp; Reviewer for World Conference on Artificial Intelligence: Advances and Applications (WCAIAA 2023) held during March 18-19, 2023 in Sri Padampat Singhania University.</a:t>
            </a:r>
            <a:endParaRPr b="0" i="0" sz="1700" u="none" cap="none" strike="noStrike">
              <a:solidFill>
                <a:srgbClr val="F2F2F2"/>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9"/>
          <p:cNvSpPr/>
          <p:nvPr/>
        </p:nvSpPr>
        <p:spPr>
          <a:xfrm>
            <a:off x="0" y="152399"/>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32" name="Google Shape;232;p9"/>
          <p:cNvGrpSpPr/>
          <p:nvPr/>
        </p:nvGrpSpPr>
        <p:grpSpPr>
          <a:xfrm>
            <a:off x="2133599" y="152399"/>
            <a:ext cx="5183886" cy="762762"/>
            <a:chOff x="2133599" y="152399"/>
            <a:chExt cx="5183886" cy="762762"/>
          </a:xfrm>
        </p:grpSpPr>
        <p:sp>
          <p:nvSpPr>
            <p:cNvPr id="233" name="Google Shape;233;p9"/>
            <p:cNvSpPr/>
            <p:nvPr/>
          </p:nvSpPr>
          <p:spPr>
            <a:xfrm>
              <a:off x="2133599" y="152399"/>
              <a:ext cx="5181600" cy="762000"/>
            </a:xfrm>
            <a:custGeom>
              <a:rect b="b" l="l" r="r" t="t"/>
              <a:pathLst>
                <a:path extrusionOk="0" h="762000" w="5181600">
                  <a:moveTo>
                    <a:pt x="5181600" y="0"/>
                  </a:moveTo>
                  <a:lnTo>
                    <a:pt x="0" y="0"/>
                  </a:lnTo>
                  <a:lnTo>
                    <a:pt x="0" y="762000"/>
                  </a:lnTo>
                  <a:lnTo>
                    <a:pt x="5181600" y="7620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9"/>
            <p:cNvSpPr/>
            <p:nvPr/>
          </p:nvSpPr>
          <p:spPr>
            <a:xfrm>
              <a:off x="2135885" y="153161"/>
              <a:ext cx="5181600" cy="762000"/>
            </a:xfrm>
            <a:custGeom>
              <a:rect b="b" l="l" r="r" t="t"/>
              <a:pathLst>
                <a:path extrusionOk="0" h="762000" w="5181600">
                  <a:moveTo>
                    <a:pt x="0" y="762000"/>
                  </a:moveTo>
                  <a:lnTo>
                    <a:pt x="5181600" y="762000"/>
                  </a:lnTo>
                  <a:lnTo>
                    <a:pt x="5181600" y="0"/>
                  </a:lnTo>
                  <a:lnTo>
                    <a:pt x="0" y="0"/>
                  </a:lnTo>
                  <a:lnTo>
                    <a:pt x="0" y="7620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35" name="Google Shape;235;p9"/>
          <p:cNvPicPr preferRelativeResize="0"/>
          <p:nvPr/>
        </p:nvPicPr>
        <p:blipFill rotWithShape="1">
          <a:blip r:embed="rId3">
            <a:alphaModFix/>
          </a:blip>
          <a:srcRect b="0" l="0" r="0" t="0"/>
          <a:stretch/>
        </p:blipFill>
        <p:spPr>
          <a:xfrm>
            <a:off x="304482" y="226059"/>
            <a:ext cx="1219200" cy="1277112"/>
          </a:xfrm>
          <a:prstGeom prst="rect">
            <a:avLst/>
          </a:prstGeom>
          <a:noFill/>
          <a:ln>
            <a:noFill/>
          </a:ln>
        </p:spPr>
      </p:pic>
      <p:pic>
        <p:nvPicPr>
          <p:cNvPr id="236" name="Google Shape;236;p9"/>
          <p:cNvPicPr preferRelativeResize="0"/>
          <p:nvPr/>
        </p:nvPicPr>
        <p:blipFill rotWithShape="1">
          <a:blip r:embed="rId4">
            <a:alphaModFix/>
          </a:blip>
          <a:srcRect b="0" l="0" r="0" t="0"/>
          <a:stretch/>
        </p:blipFill>
        <p:spPr>
          <a:xfrm>
            <a:off x="7391082" y="73659"/>
            <a:ext cx="1752599" cy="1219200"/>
          </a:xfrm>
          <a:prstGeom prst="rect">
            <a:avLst/>
          </a:prstGeom>
          <a:noFill/>
          <a:ln>
            <a:noFill/>
          </a:ln>
        </p:spPr>
      </p:pic>
      <p:sp>
        <p:nvSpPr>
          <p:cNvPr id="237" name="Google Shape;237;p9"/>
          <p:cNvSpPr/>
          <p:nvPr/>
        </p:nvSpPr>
        <p:spPr>
          <a:xfrm>
            <a:off x="25717" y="1673859"/>
            <a:ext cx="1726883" cy="5056125"/>
          </a:xfrm>
          <a:custGeom>
            <a:rect b="b" l="l" r="r" t="t"/>
            <a:pathLst>
              <a:path extrusionOk="0" h="5410200" w="2133600">
                <a:moveTo>
                  <a:pt x="2133600" y="2438400"/>
                </a:moveTo>
                <a:lnTo>
                  <a:pt x="0" y="2438400"/>
                </a:lnTo>
                <a:lnTo>
                  <a:pt x="0" y="5410200"/>
                </a:lnTo>
                <a:lnTo>
                  <a:pt x="2133600" y="5410200"/>
                </a:lnTo>
                <a:lnTo>
                  <a:pt x="2133600" y="2438400"/>
                </a:lnTo>
                <a:close/>
              </a:path>
              <a:path extrusionOk="0" h="5410200" w="2133600">
                <a:moveTo>
                  <a:pt x="2133600" y="0"/>
                </a:moveTo>
                <a:lnTo>
                  <a:pt x="0" y="0"/>
                </a:lnTo>
                <a:lnTo>
                  <a:pt x="0" y="2209800"/>
                </a:lnTo>
                <a:lnTo>
                  <a:pt x="2133600" y="22098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9"/>
          <p:cNvSpPr txBox="1"/>
          <p:nvPr/>
        </p:nvSpPr>
        <p:spPr>
          <a:xfrm>
            <a:off x="25717" y="3657600"/>
            <a:ext cx="1726883" cy="228268"/>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   IGBC Visit</a:t>
            </a:r>
            <a:endParaRPr b="0" i="0" sz="1400" u="none" cap="none" strike="noStrike">
              <a:solidFill>
                <a:schemeClr val="dk1"/>
              </a:solidFill>
              <a:latin typeface="Arial"/>
              <a:ea typeface="Arial"/>
              <a:cs typeface="Arial"/>
              <a:sym typeface="Arial"/>
            </a:endParaRPr>
          </a:p>
        </p:txBody>
      </p:sp>
      <p:sp>
        <p:nvSpPr>
          <p:cNvPr id="239" name="Google Shape;239;p9"/>
          <p:cNvSpPr txBox="1"/>
          <p:nvPr/>
        </p:nvSpPr>
        <p:spPr>
          <a:xfrm>
            <a:off x="307258" y="175260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sp>
        <p:nvSpPr>
          <p:cNvPr id="240" name="Google Shape;240;p9"/>
          <p:cNvSpPr/>
          <p:nvPr/>
        </p:nvSpPr>
        <p:spPr>
          <a:xfrm>
            <a:off x="1981200" y="226059"/>
            <a:ext cx="4800600" cy="646331"/>
          </a:xfrm>
          <a:prstGeom prst="rect">
            <a:avLst/>
          </a:prstGeom>
          <a:noFill/>
          <a:ln>
            <a:noFill/>
          </a:ln>
        </p:spPr>
        <p:txBody>
          <a:bodyPr anchorCtr="0" anchor="t" bIns="45700" lIns="91425" spcFirstLastPara="1" rIns="91425" wrap="square" tIns="45700">
            <a:spAutoFit/>
          </a:bodyPr>
          <a:lstStyle/>
          <a:p>
            <a:pPr indent="0" lvl="0" marL="0" marR="12192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Hyderabad Institute of Technology And</a:t>
            </a:r>
            <a:endParaRPr b="0" i="0" sz="1400" u="none" cap="none" strike="noStrike">
              <a:solidFill>
                <a:srgbClr val="000000"/>
              </a:solidFill>
              <a:latin typeface="Arial"/>
              <a:ea typeface="Arial"/>
              <a:cs typeface="Arial"/>
              <a:sym typeface="Arial"/>
            </a:endParaRPr>
          </a:p>
          <a:p>
            <a:pPr indent="0" lvl="0" marL="508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Management</a:t>
            </a:r>
            <a:endParaRPr b="0" i="0" sz="1400" u="none" cap="none" strike="noStrike">
              <a:solidFill>
                <a:srgbClr val="000000"/>
              </a:solidFill>
              <a:latin typeface="Arial"/>
              <a:ea typeface="Arial"/>
              <a:cs typeface="Arial"/>
              <a:sym typeface="Arial"/>
            </a:endParaRPr>
          </a:p>
        </p:txBody>
      </p:sp>
      <p:sp>
        <p:nvSpPr>
          <p:cNvPr id="241" name="Google Shape;241;p9"/>
          <p:cNvSpPr/>
          <p:nvPr/>
        </p:nvSpPr>
        <p:spPr>
          <a:xfrm>
            <a:off x="2131141" y="1779687"/>
            <a:ext cx="6784259"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imes New Roman"/>
                <a:ea typeface="Times New Roman"/>
                <a:cs typeface="Times New Roman"/>
                <a:sym typeface="Times New Roman"/>
              </a:rPr>
              <a:t>·  Students explored innovative green technologies like energy-efficient lighting, rainwater harvesting systems, waste management, and renewable energy systems.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imes New Roman"/>
                <a:ea typeface="Times New Roman"/>
                <a:cs typeface="Times New Roman"/>
                <a:sym typeface="Times New Roman"/>
              </a:rPr>
              <a:t>·  The visit  also included case studies of iconic green buildings certified by IGBC and their impact on the environment and communities.</a:t>
            </a:r>
            <a:endParaRPr b="0" i="0" sz="1400" u="none" cap="none" strike="noStrike">
              <a:solidFill>
                <a:srgbClr val="000000"/>
              </a:solidFill>
              <a:latin typeface="Arial"/>
              <a:ea typeface="Arial"/>
              <a:cs typeface="Arial"/>
              <a:sym typeface="Arial"/>
            </a:endParaRPr>
          </a:p>
        </p:txBody>
      </p:sp>
      <p:pic>
        <p:nvPicPr>
          <p:cNvPr id="242" name="Google Shape;242;p9"/>
          <p:cNvPicPr preferRelativeResize="0"/>
          <p:nvPr/>
        </p:nvPicPr>
        <p:blipFill rotWithShape="1">
          <a:blip r:embed="rId5">
            <a:alphaModFix/>
          </a:blip>
          <a:srcRect b="0" l="0" r="0" t="0"/>
          <a:stretch/>
        </p:blipFill>
        <p:spPr>
          <a:xfrm>
            <a:off x="2131141" y="3885868"/>
            <a:ext cx="3022601" cy="2868697"/>
          </a:xfrm>
          <a:prstGeom prst="rect">
            <a:avLst/>
          </a:prstGeom>
          <a:noFill/>
          <a:ln>
            <a:noFill/>
          </a:ln>
        </p:spPr>
      </p:pic>
      <p:pic>
        <p:nvPicPr>
          <p:cNvPr id="243" name="Google Shape;243;p9"/>
          <p:cNvPicPr preferRelativeResize="0"/>
          <p:nvPr/>
        </p:nvPicPr>
        <p:blipFill rotWithShape="1">
          <a:blip r:embed="rId6">
            <a:alphaModFix/>
          </a:blip>
          <a:srcRect b="0" l="0" r="0" t="0"/>
          <a:stretch/>
        </p:blipFill>
        <p:spPr>
          <a:xfrm>
            <a:off x="5153742" y="3882634"/>
            <a:ext cx="3914057" cy="2847350"/>
          </a:xfrm>
          <a:prstGeom prst="rect">
            <a:avLst/>
          </a:prstGeom>
          <a:noFill/>
          <a:ln>
            <a:noFill/>
          </a:ln>
        </p:spPr>
      </p:pic>
      <p:sp>
        <p:nvSpPr>
          <p:cNvPr id="244" name="Google Shape;244;p9"/>
          <p:cNvSpPr txBox="1"/>
          <p:nvPr/>
        </p:nvSpPr>
        <p:spPr>
          <a:xfrm>
            <a:off x="8150702" y="1304396"/>
            <a:ext cx="814705" cy="16795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i="0" lang="en-US" sz="1000" u="none" cap="none" strike="noStrike">
                <a:solidFill>
                  <a:srgbClr val="9F2800"/>
                </a:solidFill>
                <a:latin typeface="Trebuchet MS"/>
                <a:ea typeface="Trebuchet MS"/>
                <a:cs typeface="Trebuchet MS"/>
                <a:sym typeface="Trebuchet MS"/>
              </a:rPr>
              <a:t>P A G E 9</a:t>
            </a:r>
            <a:endParaRPr b="0" i="0" sz="10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0"/>
          <p:cNvSpPr/>
          <p:nvPr/>
        </p:nvSpPr>
        <p:spPr>
          <a:xfrm>
            <a:off x="0" y="152399"/>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50" name="Google Shape;250;p10"/>
          <p:cNvGrpSpPr/>
          <p:nvPr/>
        </p:nvGrpSpPr>
        <p:grpSpPr>
          <a:xfrm>
            <a:off x="2133599" y="152399"/>
            <a:ext cx="5183886" cy="762762"/>
            <a:chOff x="2133599" y="152399"/>
            <a:chExt cx="5183886" cy="762762"/>
          </a:xfrm>
        </p:grpSpPr>
        <p:sp>
          <p:nvSpPr>
            <p:cNvPr id="251" name="Google Shape;251;p10"/>
            <p:cNvSpPr/>
            <p:nvPr/>
          </p:nvSpPr>
          <p:spPr>
            <a:xfrm>
              <a:off x="2133599" y="152399"/>
              <a:ext cx="5181600" cy="762000"/>
            </a:xfrm>
            <a:custGeom>
              <a:rect b="b" l="l" r="r" t="t"/>
              <a:pathLst>
                <a:path extrusionOk="0" h="762000" w="5181600">
                  <a:moveTo>
                    <a:pt x="5181600" y="0"/>
                  </a:moveTo>
                  <a:lnTo>
                    <a:pt x="0" y="0"/>
                  </a:lnTo>
                  <a:lnTo>
                    <a:pt x="0" y="762000"/>
                  </a:lnTo>
                  <a:lnTo>
                    <a:pt x="5181600" y="7620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p10"/>
            <p:cNvSpPr/>
            <p:nvPr/>
          </p:nvSpPr>
          <p:spPr>
            <a:xfrm>
              <a:off x="2135885" y="153161"/>
              <a:ext cx="5181600" cy="762000"/>
            </a:xfrm>
            <a:custGeom>
              <a:rect b="b" l="l" r="r" t="t"/>
              <a:pathLst>
                <a:path extrusionOk="0" h="762000" w="5181600">
                  <a:moveTo>
                    <a:pt x="0" y="762000"/>
                  </a:moveTo>
                  <a:lnTo>
                    <a:pt x="5181600" y="762000"/>
                  </a:lnTo>
                  <a:lnTo>
                    <a:pt x="5181600" y="0"/>
                  </a:lnTo>
                  <a:lnTo>
                    <a:pt x="0" y="0"/>
                  </a:lnTo>
                  <a:lnTo>
                    <a:pt x="0" y="7620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53" name="Google Shape;253;p10"/>
          <p:cNvPicPr preferRelativeResize="0"/>
          <p:nvPr/>
        </p:nvPicPr>
        <p:blipFill rotWithShape="1">
          <a:blip r:embed="rId3">
            <a:alphaModFix/>
          </a:blip>
          <a:srcRect b="0" l="0" r="0" t="0"/>
          <a:stretch/>
        </p:blipFill>
        <p:spPr>
          <a:xfrm>
            <a:off x="304482" y="226059"/>
            <a:ext cx="1219200" cy="1277112"/>
          </a:xfrm>
          <a:prstGeom prst="rect">
            <a:avLst/>
          </a:prstGeom>
          <a:noFill/>
          <a:ln>
            <a:noFill/>
          </a:ln>
        </p:spPr>
      </p:pic>
      <p:pic>
        <p:nvPicPr>
          <p:cNvPr id="254" name="Google Shape;254;p10"/>
          <p:cNvPicPr preferRelativeResize="0"/>
          <p:nvPr/>
        </p:nvPicPr>
        <p:blipFill rotWithShape="1">
          <a:blip r:embed="rId4">
            <a:alphaModFix/>
          </a:blip>
          <a:srcRect b="0" l="0" r="0" t="0"/>
          <a:stretch/>
        </p:blipFill>
        <p:spPr>
          <a:xfrm>
            <a:off x="7391082" y="73659"/>
            <a:ext cx="1752599" cy="1219200"/>
          </a:xfrm>
          <a:prstGeom prst="rect">
            <a:avLst/>
          </a:prstGeom>
          <a:noFill/>
          <a:ln>
            <a:noFill/>
          </a:ln>
        </p:spPr>
      </p:pic>
      <p:sp>
        <p:nvSpPr>
          <p:cNvPr id="255" name="Google Shape;255;p10"/>
          <p:cNvSpPr/>
          <p:nvPr/>
        </p:nvSpPr>
        <p:spPr>
          <a:xfrm>
            <a:off x="25717" y="1673859"/>
            <a:ext cx="1726883" cy="5056125"/>
          </a:xfrm>
          <a:custGeom>
            <a:rect b="b" l="l" r="r" t="t"/>
            <a:pathLst>
              <a:path extrusionOk="0" h="5410200" w="2133600">
                <a:moveTo>
                  <a:pt x="2133600" y="2438400"/>
                </a:moveTo>
                <a:lnTo>
                  <a:pt x="0" y="2438400"/>
                </a:lnTo>
                <a:lnTo>
                  <a:pt x="0" y="5410200"/>
                </a:lnTo>
                <a:lnTo>
                  <a:pt x="2133600" y="5410200"/>
                </a:lnTo>
                <a:lnTo>
                  <a:pt x="2133600" y="2438400"/>
                </a:lnTo>
                <a:close/>
              </a:path>
              <a:path extrusionOk="0" h="5410200" w="2133600">
                <a:moveTo>
                  <a:pt x="2133600" y="0"/>
                </a:moveTo>
                <a:lnTo>
                  <a:pt x="0" y="0"/>
                </a:lnTo>
                <a:lnTo>
                  <a:pt x="0" y="2209800"/>
                </a:lnTo>
                <a:lnTo>
                  <a:pt x="2133600" y="22098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0"/>
          <p:cNvSpPr txBox="1"/>
          <p:nvPr/>
        </p:nvSpPr>
        <p:spPr>
          <a:xfrm>
            <a:off x="25717" y="3657600"/>
            <a:ext cx="1726883" cy="44371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12700">
            <a:spAutoFit/>
          </a:bodyPr>
          <a:lstStyle/>
          <a:p>
            <a:pPr indent="0" lvl="0" marL="1270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 </a:t>
            </a:r>
            <a:r>
              <a:rPr b="1" i="0" lang="en-US" sz="1400" u="none" cap="none" strike="noStrike">
                <a:solidFill>
                  <a:schemeClr val="dk1"/>
                </a:solidFill>
                <a:latin typeface="Calibri"/>
                <a:ea typeface="Calibri"/>
                <a:cs typeface="Calibri"/>
                <a:sym typeface="Calibri"/>
              </a:rPr>
              <a:t>Indian Army Day celebration</a:t>
            </a:r>
            <a:endParaRPr b="1" i="0" sz="1400" u="none" cap="none" strike="noStrike">
              <a:solidFill>
                <a:schemeClr val="dk1"/>
              </a:solidFill>
              <a:latin typeface="Arial"/>
              <a:ea typeface="Arial"/>
              <a:cs typeface="Arial"/>
              <a:sym typeface="Arial"/>
            </a:endParaRPr>
          </a:p>
        </p:txBody>
      </p:sp>
      <p:sp>
        <p:nvSpPr>
          <p:cNvPr id="257" name="Google Shape;257;p10"/>
          <p:cNvSpPr txBox="1"/>
          <p:nvPr/>
        </p:nvSpPr>
        <p:spPr>
          <a:xfrm>
            <a:off x="307258" y="175260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Calibri"/>
                <a:ea typeface="Calibri"/>
                <a:cs typeface="Calibri"/>
                <a:sym typeface="Calibri"/>
              </a:rPr>
              <a:t>NEWS LETTER</a:t>
            </a:r>
            <a:endParaRPr b="0" i="0" sz="1800" u="none" cap="none" strike="noStrike">
              <a:solidFill>
                <a:schemeClr val="dk1"/>
              </a:solidFill>
              <a:latin typeface="Calibri"/>
              <a:ea typeface="Calibri"/>
              <a:cs typeface="Calibri"/>
              <a:sym typeface="Calibri"/>
            </a:endParaRPr>
          </a:p>
        </p:txBody>
      </p:sp>
      <p:sp>
        <p:nvSpPr>
          <p:cNvPr id="258" name="Google Shape;258;p10"/>
          <p:cNvSpPr/>
          <p:nvPr/>
        </p:nvSpPr>
        <p:spPr>
          <a:xfrm>
            <a:off x="1981200" y="226059"/>
            <a:ext cx="4800600" cy="646331"/>
          </a:xfrm>
          <a:prstGeom prst="rect">
            <a:avLst/>
          </a:prstGeom>
          <a:noFill/>
          <a:ln>
            <a:noFill/>
          </a:ln>
        </p:spPr>
        <p:txBody>
          <a:bodyPr anchorCtr="0" anchor="t" bIns="45700" lIns="91425" spcFirstLastPara="1" rIns="91425" wrap="square" tIns="45700">
            <a:spAutoFit/>
          </a:bodyPr>
          <a:lstStyle/>
          <a:p>
            <a:pPr indent="0" lvl="0" marL="0" marR="12192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Hyderabad Institute of Technology And</a:t>
            </a:r>
            <a:endParaRPr b="0" i="0" sz="1400" u="none" cap="none" strike="noStrike">
              <a:solidFill>
                <a:srgbClr val="000000"/>
              </a:solidFill>
              <a:latin typeface="Arial"/>
              <a:ea typeface="Arial"/>
              <a:cs typeface="Arial"/>
              <a:sym typeface="Arial"/>
            </a:endParaRPr>
          </a:p>
          <a:p>
            <a:pPr indent="0" lvl="0" marL="508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Management</a:t>
            </a:r>
            <a:endParaRPr b="0" i="0" sz="1400" u="none" cap="none" strike="noStrike">
              <a:solidFill>
                <a:srgbClr val="000000"/>
              </a:solidFill>
              <a:latin typeface="Arial"/>
              <a:ea typeface="Arial"/>
              <a:cs typeface="Arial"/>
              <a:sym typeface="Arial"/>
            </a:endParaRPr>
          </a:p>
        </p:txBody>
      </p:sp>
      <p:sp>
        <p:nvSpPr>
          <p:cNvPr id="259" name="Google Shape;259;p10"/>
          <p:cNvSpPr/>
          <p:nvPr/>
        </p:nvSpPr>
        <p:spPr>
          <a:xfrm>
            <a:off x="2131141" y="1779687"/>
            <a:ext cx="6784259" cy="28623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Times New Roman"/>
                <a:ea typeface="Times New Roman"/>
                <a:cs typeface="Times New Roman"/>
                <a:sym typeface="Times New Roman"/>
              </a:rPr>
              <a:t>· </a:t>
            </a:r>
            <a:r>
              <a:rPr b="0" i="0" lang="en-US" sz="1800" u="none" cap="none" strike="noStrike">
                <a:solidFill>
                  <a:srgbClr val="F2F2F2"/>
                </a:solidFill>
                <a:latin typeface="Calibri"/>
                <a:ea typeface="Calibri"/>
                <a:cs typeface="Calibri"/>
                <a:sym typeface="Calibri"/>
              </a:rPr>
              <a:t>It was a proud moment for us when we celebrated Indian Army Day on 15th January 2023 at HITAM Campus. The day is celebrated, in recognition of Lieutenant General Kodandera M. Cariappa's (later who became Field Marshal) taking over as the first Commander-in-Chief of the Indian Army from General Francis Roy Bucher, the last British Commander-in-Chief of India, on 15 January 1949. Colonel A V Subramanyam, Registrar-HITAM, and Dr. P . Rajesh Kumar, Principal-HITAM as a guest addressed the students on the auspicious occasion. The participants for the event were students, faculty members, and staff from HITAM.</a:t>
            </a:r>
            <a:endParaRPr b="0" i="0" sz="1800" u="none" cap="none" strike="noStrike">
              <a:solidFill>
                <a:srgbClr val="F2F2F2"/>
              </a:solidFill>
              <a:latin typeface="Times New Roman"/>
              <a:ea typeface="Times New Roman"/>
              <a:cs typeface="Times New Roman"/>
              <a:sym typeface="Times New Roman"/>
            </a:endParaRPr>
          </a:p>
        </p:txBody>
      </p:sp>
      <p:sp>
        <p:nvSpPr>
          <p:cNvPr id="260" name="Google Shape;260;p10"/>
          <p:cNvSpPr txBox="1"/>
          <p:nvPr/>
        </p:nvSpPr>
        <p:spPr>
          <a:xfrm>
            <a:off x="8024813" y="1335220"/>
            <a:ext cx="814705" cy="16795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i="0" lang="en-US" sz="1000" u="none" cap="none" strike="noStrike">
                <a:solidFill>
                  <a:srgbClr val="9F2800"/>
                </a:solidFill>
                <a:latin typeface="Trebuchet MS"/>
                <a:ea typeface="Trebuchet MS"/>
                <a:cs typeface="Trebuchet MS"/>
                <a:sym typeface="Trebuchet MS"/>
              </a:rPr>
              <a:t>P A G E 10</a:t>
            </a:r>
            <a:endParaRPr b="0" i="0" sz="1000" u="none" cap="none" strike="noStrike">
              <a:solidFill>
                <a:schemeClr val="dk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2024-10-01T07:02:06Z</dcterms:created>
  <dc:creator>Admin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2022-05-23T00:00:00Z</vt:filetime>
  </property>
  <property fmtid="{D5CDD505-2E9C-101B-9397-08002B2CF9AE}" pid="3" name="Creator">
    <vt:lpwstr>Microsoft® PowerPoint® 2013</vt:lpwstr>
  </property>
  <property fmtid="{D5CDD505-2E9C-101B-9397-08002B2CF9AE}" pid="4" name="LastSaved">
    <vt:filetime>2024-10-01T00:00:00Z</vt:filetime>
  </property>
</Properties>
</file>