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5" r:id="rId10"/>
    <p:sldId id="267" r:id="rId11"/>
  </p:sldIdLst>
  <p:sldSz cx="9144000" cy="6858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jpc58lu1dEOH4wiHxFQY6LnlUq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203" y="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1" name="Google Shape;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>
          <a:extLst>
            <a:ext uri="{FF2B5EF4-FFF2-40B4-BE49-F238E27FC236}">
              <a16:creationId xmlns:a16="http://schemas.microsoft.com/office/drawing/2014/main" id="{57ECE741-225C-6BBD-C106-B159A8AED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>
            <a:extLst>
              <a:ext uri="{FF2B5EF4-FFF2-40B4-BE49-F238E27FC236}">
                <a16:creationId xmlns:a16="http://schemas.microsoft.com/office/drawing/2014/main" id="{A774AEC2-2125-DDE4-D0D7-41B9A9B983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5:notes">
            <a:extLst>
              <a:ext uri="{FF2B5EF4-FFF2-40B4-BE49-F238E27FC236}">
                <a16:creationId xmlns:a16="http://schemas.microsoft.com/office/drawing/2014/main" id="{A75FD5E4-0D9A-5A42-4558-6905F3610D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63023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>
          <a:extLst>
            <a:ext uri="{FF2B5EF4-FFF2-40B4-BE49-F238E27FC236}">
              <a16:creationId xmlns:a16="http://schemas.microsoft.com/office/drawing/2014/main" id="{CBE73377-C991-A3C4-4452-6159CF87E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>
            <a:extLst>
              <a:ext uri="{FF2B5EF4-FFF2-40B4-BE49-F238E27FC236}">
                <a16:creationId xmlns:a16="http://schemas.microsoft.com/office/drawing/2014/main" id="{A4D1B99D-58C4-ABF7-B2D9-B706567F45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p10:notes">
            <a:extLst>
              <a:ext uri="{FF2B5EF4-FFF2-40B4-BE49-F238E27FC236}">
                <a16:creationId xmlns:a16="http://schemas.microsoft.com/office/drawing/2014/main" id="{EDDF396A-0CAB-F012-2F28-D20A83DECD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0776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/>
          <p:nvPr/>
        </p:nvSpPr>
        <p:spPr>
          <a:xfrm>
            <a:off x="0" y="1447799"/>
            <a:ext cx="9144000" cy="5410200"/>
          </a:xfrm>
          <a:custGeom>
            <a:avLst/>
            <a:gdLst/>
            <a:ahLst/>
            <a:cxnLst/>
            <a:rect l="l" t="t" r="r" b="b"/>
            <a:pathLst>
              <a:path w="9144000" h="5410200" extrusionOk="0">
                <a:moveTo>
                  <a:pt x="9144000" y="0"/>
                </a:moveTo>
                <a:lnTo>
                  <a:pt x="0" y="0"/>
                </a:lnTo>
                <a:lnTo>
                  <a:pt x="0" y="5410200"/>
                </a:lnTo>
                <a:lnTo>
                  <a:pt x="9144000" y="5410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423415"/>
            <a:ext cx="2180844" cy="543458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3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3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0" y="5410200"/>
                </a:moveTo>
                <a:lnTo>
                  <a:pt x="2133600" y="5410200"/>
                </a:lnTo>
                <a:lnTo>
                  <a:pt x="2133600" y="0"/>
                </a:lnTo>
                <a:lnTo>
                  <a:pt x="0" y="0"/>
                </a:lnTo>
                <a:lnTo>
                  <a:pt x="0" y="5410200"/>
                </a:lnTo>
                <a:close/>
              </a:path>
            </a:pathLst>
          </a:custGeom>
          <a:noFill/>
          <a:ln w="9525" cap="flat" cmpd="sng">
            <a:solidFill>
              <a:srgbClr val="95B8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/>
          <p:nvPr/>
        </p:nvSpPr>
        <p:spPr>
          <a:xfrm>
            <a:off x="0" y="1447799"/>
            <a:ext cx="9144000" cy="5410200"/>
          </a:xfrm>
          <a:custGeom>
            <a:avLst/>
            <a:gdLst/>
            <a:ahLst/>
            <a:cxnLst/>
            <a:rect l="l" t="t" r="r" b="b"/>
            <a:pathLst>
              <a:path w="9144000" h="5410200" extrusionOk="0">
                <a:moveTo>
                  <a:pt x="9144000" y="0"/>
                </a:moveTo>
                <a:lnTo>
                  <a:pt x="0" y="0"/>
                </a:lnTo>
                <a:lnTo>
                  <a:pt x="0" y="5410200"/>
                </a:lnTo>
                <a:lnTo>
                  <a:pt x="9144000" y="5410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423415"/>
            <a:ext cx="2180844" cy="54345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1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hyperlink" Target="https://www.nrtec.in/department-of-mechanical-engineering-student-achievements/?utm_source=chatgpt.com" TargetMode="Externa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0" y="0"/>
            <a:ext cx="9144000" cy="1447800"/>
          </a:xfrm>
          <a:custGeom>
            <a:avLst/>
            <a:gdLst/>
            <a:ahLst/>
            <a:cxnLst/>
            <a:rect l="l" t="t" r="r" b="b"/>
            <a:pathLst>
              <a:path w="9144000" h="1447800" extrusionOk="0">
                <a:moveTo>
                  <a:pt x="9144000" y="0"/>
                </a:moveTo>
                <a:lnTo>
                  <a:pt x="0" y="0"/>
                </a:lnTo>
                <a:lnTo>
                  <a:pt x="0" y="1447800"/>
                </a:lnTo>
                <a:lnTo>
                  <a:pt x="9144000" y="1447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 txBox="1"/>
          <p:nvPr/>
        </p:nvSpPr>
        <p:spPr>
          <a:xfrm>
            <a:off x="3121914" y="1141602"/>
            <a:ext cx="43458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Volume </a:t>
            </a:r>
            <a:r>
              <a:rPr lang="en-US" sz="1200" b="1" dirty="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r>
            <a:r>
              <a:rPr lang="en-US" sz="1200" b="1" i="0" u="none" strike="noStrike" cap="none" dirty="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-ISSUE of Jan 2022- April 2022</a:t>
            </a:r>
            <a:endParaRPr sz="1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1" name="Google Shape;51;p1"/>
          <p:cNvGrpSpPr/>
          <p:nvPr/>
        </p:nvGrpSpPr>
        <p:grpSpPr>
          <a:xfrm>
            <a:off x="2133599" y="0"/>
            <a:ext cx="7010401" cy="1069086"/>
            <a:chOff x="2133599" y="0"/>
            <a:chExt cx="7010401" cy="1069086"/>
          </a:xfrm>
        </p:grpSpPr>
        <p:pic>
          <p:nvPicPr>
            <p:cNvPr id="52" name="Google Shape;52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600" cy="91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" name="Google Shape;53;p1"/>
            <p:cNvSpPr/>
            <p:nvPr/>
          </p:nvSpPr>
          <p:spPr>
            <a:xfrm>
              <a:off x="2133599" y="152400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135885" y="154686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399"/>
                  </a:moveTo>
                  <a:lnTo>
                    <a:pt x="5181600" y="914399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399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1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57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1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7" name="Google Shape;5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600" y="0"/>
            <a:ext cx="1447800" cy="142951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"/>
          <p:cNvSpPr txBox="1"/>
          <p:nvPr/>
        </p:nvSpPr>
        <p:spPr>
          <a:xfrm>
            <a:off x="490727" y="2320401"/>
            <a:ext cx="870585" cy="197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CONTENT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9" name="Google Shape;5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1429512"/>
            <a:ext cx="4781421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"/>
          <p:cNvSpPr txBox="1"/>
          <p:nvPr/>
        </p:nvSpPr>
        <p:spPr>
          <a:xfrm>
            <a:off x="0" y="4038600"/>
            <a:ext cx="9144000" cy="205634"/>
          </a:xfrm>
          <a:prstGeom prst="rect">
            <a:avLst/>
          </a:prstGeom>
          <a:solidFill>
            <a:srgbClr val="097A1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6830" marR="0" lvl="0" indent="0" algn="ctr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Department  of  Mechanical Engineering News Letter .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96236" y="4436071"/>
            <a:ext cx="4376758" cy="2175041"/>
          </a:xfrm>
          <a:custGeom>
            <a:avLst/>
            <a:gdLst/>
            <a:ahLst/>
            <a:cxnLst/>
            <a:rect l="l" t="t" r="r" b="b"/>
            <a:pathLst>
              <a:path w="4191000" h="1676400" extrusionOk="0">
                <a:moveTo>
                  <a:pt x="3831716" y="0"/>
                </a:moveTo>
                <a:lnTo>
                  <a:pt x="359359" y="0"/>
                </a:lnTo>
                <a:lnTo>
                  <a:pt x="263817" y="7366"/>
                </a:lnTo>
                <a:lnTo>
                  <a:pt x="177977" y="28320"/>
                </a:lnTo>
                <a:lnTo>
                  <a:pt x="105244" y="60579"/>
                </a:lnTo>
                <a:lnTo>
                  <a:pt x="49060" y="102488"/>
                </a:lnTo>
                <a:lnTo>
                  <a:pt x="12827" y="152019"/>
                </a:lnTo>
                <a:lnTo>
                  <a:pt x="0" y="207010"/>
                </a:lnTo>
                <a:lnTo>
                  <a:pt x="0" y="1469402"/>
                </a:lnTo>
                <a:lnTo>
                  <a:pt x="12827" y="1524431"/>
                </a:lnTo>
                <a:lnTo>
                  <a:pt x="49060" y="1573872"/>
                </a:lnTo>
                <a:lnTo>
                  <a:pt x="105244" y="1615770"/>
                </a:lnTo>
                <a:lnTo>
                  <a:pt x="177977" y="1648142"/>
                </a:lnTo>
                <a:lnTo>
                  <a:pt x="263817" y="1669008"/>
                </a:lnTo>
                <a:lnTo>
                  <a:pt x="359359" y="1676400"/>
                </a:lnTo>
                <a:lnTo>
                  <a:pt x="3831716" y="1676400"/>
                </a:lnTo>
                <a:lnTo>
                  <a:pt x="3927221" y="1669008"/>
                </a:lnTo>
                <a:lnTo>
                  <a:pt x="4013073" y="1648142"/>
                </a:lnTo>
                <a:lnTo>
                  <a:pt x="4085716" y="1615770"/>
                </a:lnTo>
                <a:lnTo>
                  <a:pt x="4141978" y="1573872"/>
                </a:lnTo>
                <a:lnTo>
                  <a:pt x="4178173" y="1524431"/>
                </a:lnTo>
                <a:lnTo>
                  <a:pt x="4191000" y="1469402"/>
                </a:lnTo>
                <a:lnTo>
                  <a:pt x="4191000" y="207010"/>
                </a:lnTo>
                <a:lnTo>
                  <a:pt x="4178173" y="152019"/>
                </a:lnTo>
                <a:lnTo>
                  <a:pt x="4141978" y="102488"/>
                </a:lnTo>
                <a:lnTo>
                  <a:pt x="4085716" y="60579"/>
                </a:lnTo>
                <a:lnTo>
                  <a:pt x="4013073" y="28320"/>
                </a:lnTo>
                <a:lnTo>
                  <a:pt x="3927221" y="7366"/>
                </a:lnTo>
                <a:lnTo>
                  <a:pt x="3831716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516606" y="5016663"/>
            <a:ext cx="4224020" cy="6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Editorial Team</a:t>
            </a:r>
            <a:r>
              <a:rPr lang="en-US" sz="1200" b="1" i="1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200" b="1" i="1" u="none" strike="noStrike" cap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1" u="none" strike="noStrike" cap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lvl="0">
              <a:spcBef>
                <a:spcPts val="100"/>
              </a:spcBef>
              <a:buSzPts val="1200"/>
            </a:pPr>
            <a:r>
              <a:rPr lang="en-US" sz="1200" b="1" i="1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Mr</a:t>
            </a:r>
            <a:r>
              <a:rPr lang="en-US" dirty="0">
                <a:solidFill>
                  <a:srgbClr val="FFFF00"/>
                </a:solidFill>
              </a:rPr>
              <a:t> Y Anil Reddy </a:t>
            </a:r>
            <a:r>
              <a:rPr lang="en-US" sz="1400" b="1" i="1" u="none" strike="noStrike" cap="none" dirty="0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(Editor-in-chief).</a:t>
            </a:r>
            <a:endParaRPr sz="1400" b="0" i="0" u="none" strike="noStrike" cap="none" dirty="0">
              <a:solidFill>
                <a:srgbClr val="FF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568475" y="5768852"/>
            <a:ext cx="2819400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>
              <a:buSzPts val="1400"/>
            </a:pPr>
            <a:r>
              <a:rPr lang="en-US" dirty="0">
                <a:solidFill>
                  <a:srgbClr val="FFFF00"/>
                </a:solidFill>
              </a:rPr>
              <a:t>K Ajay   &amp; T Shilpa</a:t>
            </a:r>
            <a:endParaRPr sz="1400" b="0" i="0" u="none" strike="noStrike" cap="none" dirty="0">
              <a:solidFill>
                <a:srgbClr val="FF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2426899" y="5792934"/>
            <a:ext cx="1167184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(Editor</a:t>
            </a:r>
            <a:r>
              <a:rPr lang="en-US" sz="1200" b="1" i="1" u="none" strike="noStrike" cap="none" dirty="0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200" b="0" i="0" u="none" strike="noStrike" cap="none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5234565" y="4386871"/>
            <a:ext cx="3886200" cy="2101900"/>
          </a:xfrm>
          <a:custGeom>
            <a:avLst/>
            <a:gdLst/>
            <a:ahLst/>
            <a:cxnLst/>
            <a:rect l="l" t="t" r="r" b="b"/>
            <a:pathLst>
              <a:path w="3505200" h="1676400" extrusionOk="0">
                <a:moveTo>
                  <a:pt x="3173349" y="0"/>
                </a:moveTo>
                <a:lnTo>
                  <a:pt x="331850" y="0"/>
                </a:lnTo>
                <a:lnTo>
                  <a:pt x="243586" y="7366"/>
                </a:lnTo>
                <a:lnTo>
                  <a:pt x="164337" y="28193"/>
                </a:lnTo>
                <a:lnTo>
                  <a:pt x="97154" y="60579"/>
                </a:lnTo>
                <a:lnTo>
                  <a:pt x="45338" y="102488"/>
                </a:lnTo>
                <a:lnTo>
                  <a:pt x="11811" y="152019"/>
                </a:lnTo>
                <a:lnTo>
                  <a:pt x="0" y="207010"/>
                </a:lnTo>
                <a:lnTo>
                  <a:pt x="0" y="1469415"/>
                </a:lnTo>
                <a:lnTo>
                  <a:pt x="11811" y="1524431"/>
                </a:lnTo>
                <a:lnTo>
                  <a:pt x="45338" y="1573872"/>
                </a:lnTo>
                <a:lnTo>
                  <a:pt x="97154" y="1615770"/>
                </a:lnTo>
                <a:lnTo>
                  <a:pt x="164337" y="1648142"/>
                </a:lnTo>
                <a:lnTo>
                  <a:pt x="243586" y="1669008"/>
                </a:lnTo>
                <a:lnTo>
                  <a:pt x="331850" y="1676400"/>
                </a:lnTo>
                <a:lnTo>
                  <a:pt x="3173349" y="1676400"/>
                </a:lnTo>
                <a:lnTo>
                  <a:pt x="3261614" y="1669008"/>
                </a:lnTo>
                <a:lnTo>
                  <a:pt x="3340861" y="1648142"/>
                </a:lnTo>
                <a:lnTo>
                  <a:pt x="3408045" y="1615770"/>
                </a:lnTo>
                <a:lnTo>
                  <a:pt x="3459860" y="1573872"/>
                </a:lnTo>
                <a:lnTo>
                  <a:pt x="3493389" y="1524431"/>
                </a:lnTo>
                <a:lnTo>
                  <a:pt x="3505200" y="1469415"/>
                </a:lnTo>
                <a:lnTo>
                  <a:pt x="3505200" y="207010"/>
                </a:lnTo>
                <a:lnTo>
                  <a:pt x="3493389" y="152019"/>
                </a:lnTo>
                <a:lnTo>
                  <a:pt x="3459860" y="102488"/>
                </a:lnTo>
                <a:lnTo>
                  <a:pt x="3408045" y="60579"/>
                </a:lnTo>
                <a:lnTo>
                  <a:pt x="3340861" y="28193"/>
                </a:lnTo>
                <a:lnTo>
                  <a:pt x="3261614" y="7366"/>
                </a:lnTo>
                <a:lnTo>
                  <a:pt x="3173349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5654935" y="4702174"/>
            <a:ext cx="3045460" cy="64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60960" marR="0" lvl="0" indent="0" algn="l" rtl="0">
              <a:lnSpc>
                <a:spcPct val="114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Chief Patrons :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4615" marR="0" lvl="0" indent="-82550" algn="l" rtl="0">
              <a:lnSpc>
                <a:spcPct val="113928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Noto Sans Symbols"/>
              <a:buChar char="▪"/>
            </a:pPr>
            <a:r>
              <a:rPr lang="en-US" sz="14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Sri.Prashanth Arutla</a:t>
            </a:r>
            <a:endParaRPr sz="14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 sz="11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Chairman Royal Educational Society</a:t>
            </a:r>
            <a:r>
              <a:rPr lang="en-US" sz="12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2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" name="Google Shape;67;p1"/>
          <p:cNvSpPr txBox="1"/>
          <p:nvPr/>
        </p:nvSpPr>
        <p:spPr>
          <a:xfrm>
            <a:off x="5692984" y="5599320"/>
            <a:ext cx="3211577" cy="412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94615" marR="57531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Noto Sans Symbols"/>
              <a:buChar char="▪"/>
            </a:pPr>
            <a:r>
              <a:rPr lang="en-US" sz="14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Dr.Rajesh Panakala</a:t>
            </a:r>
            <a:endParaRPr sz="14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748665" marR="0" lvl="0" indent="0" algn="l" rtl="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00"/>
                </a:solidFill>
                <a:latin typeface="Courier New"/>
                <a:ea typeface="Courier New"/>
                <a:cs typeface="Courier New"/>
                <a:sym typeface="Courier New"/>
              </a:rPr>
              <a:t>Principal,HITAM</a:t>
            </a:r>
            <a:endParaRPr sz="1200" b="0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8" name="Google Shape;68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4847" y="1398214"/>
            <a:ext cx="4439153" cy="2645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4" name="Google Shape;74;p2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sp>
          <p:nvSpPr>
            <p:cNvPr id="75" name="Google Shape;75;p2"/>
            <p:cNvSpPr/>
            <p:nvPr/>
          </p:nvSpPr>
          <p:spPr>
            <a:xfrm>
              <a:off x="0" y="1447799"/>
              <a:ext cx="2133600" cy="5410200"/>
            </a:xfrm>
            <a:custGeom>
              <a:avLst/>
              <a:gdLst/>
              <a:ahLst/>
              <a:cxnLst/>
              <a:rect l="l" t="t" r="r" b="b"/>
              <a:pathLst>
                <a:path w="2133600" h="5410200" extrusionOk="0">
                  <a:moveTo>
                    <a:pt x="0" y="5410200"/>
                  </a:moveTo>
                  <a:lnTo>
                    <a:pt x="2133600" y="54102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5410200"/>
                  </a:lnTo>
                  <a:close/>
                </a:path>
              </a:pathLst>
            </a:custGeom>
            <a:noFill/>
            <a:ln w="9525" cap="flat" cmpd="sng">
              <a:solidFill>
                <a:srgbClr val="95B8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0" y="0"/>
              <a:ext cx="9144000" cy="1447800"/>
            </a:xfrm>
            <a:custGeom>
              <a:avLst/>
              <a:gdLst/>
              <a:ahLst/>
              <a:cxnLst/>
              <a:rect l="l" t="t" r="r" b="b"/>
              <a:pathLst>
                <a:path w="9144000" h="1447800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7" name="Google Shape;77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86355" y="1463039"/>
              <a:ext cx="7057643" cy="17876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2"/>
            <p:cNvSpPr/>
            <p:nvPr/>
          </p:nvSpPr>
          <p:spPr>
            <a:xfrm>
              <a:off x="2133600" y="1490472"/>
              <a:ext cx="7010400" cy="1692910"/>
            </a:xfrm>
            <a:custGeom>
              <a:avLst/>
              <a:gdLst/>
              <a:ahLst/>
              <a:cxnLst/>
              <a:rect l="l" t="t" r="r" b="b"/>
              <a:pathLst>
                <a:path w="7010400" h="1692910" extrusionOk="0">
                  <a:moveTo>
                    <a:pt x="7010400" y="0"/>
                  </a:moveTo>
                  <a:lnTo>
                    <a:pt x="0" y="0"/>
                  </a:lnTo>
                  <a:lnTo>
                    <a:pt x="0" y="1692782"/>
                  </a:lnTo>
                  <a:lnTo>
                    <a:pt x="7010400" y="1692782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00ADE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2133600" y="1490472"/>
              <a:ext cx="7010400" cy="1692910"/>
            </a:xfrm>
            <a:custGeom>
              <a:avLst/>
              <a:gdLst/>
              <a:ahLst/>
              <a:cxnLst/>
              <a:rect l="l" t="t" r="r" b="b"/>
              <a:pathLst>
                <a:path w="7010400" h="1692910" extrusionOk="0">
                  <a:moveTo>
                    <a:pt x="0" y="1692782"/>
                  </a:moveTo>
                  <a:lnTo>
                    <a:pt x="7010400" y="1692782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1692782"/>
                  </a:lnTo>
                  <a:close/>
                </a:path>
              </a:pathLst>
            </a:custGeom>
            <a:noFill/>
            <a:ln w="9525" cap="flat" cmpd="sng">
              <a:solidFill>
                <a:srgbClr val="477BB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" name="Google Shape;82;p2"/>
          <p:cNvSpPr txBox="1"/>
          <p:nvPr/>
        </p:nvSpPr>
        <p:spPr>
          <a:xfrm>
            <a:off x="338734" y="1456690"/>
            <a:ext cx="8621395" cy="1715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86585" marR="0" lvl="0" indent="0" algn="l" rtl="0">
              <a:lnSpc>
                <a:spcPct val="11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 of Institute:-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1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86585" marR="5080" lvl="0" indent="0" algn="l" rtl="0">
              <a:lnSpc>
                <a:spcPct val="100000"/>
              </a:lnSpc>
              <a:spcBef>
                <a:spcPts val="71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“To  be a role model technological university of national repute that imparts research-based multi-disciplinary competencies in students to enable their career aspirations and contribute to society. ”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86585" marR="5080" lvl="0" indent="0" algn="l" rtl="0">
              <a:lnSpc>
                <a:spcPct val="100000"/>
              </a:lnSpc>
              <a:spcBef>
                <a:spcPts val="71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3" name="Google Shape;83;p2"/>
          <p:cNvGrpSpPr/>
          <p:nvPr/>
        </p:nvGrpSpPr>
        <p:grpSpPr>
          <a:xfrm>
            <a:off x="0" y="2743199"/>
            <a:ext cx="2059685" cy="1526286"/>
            <a:chOff x="0" y="2743199"/>
            <a:chExt cx="2059685" cy="1526286"/>
          </a:xfrm>
        </p:grpSpPr>
        <p:sp>
          <p:nvSpPr>
            <p:cNvPr id="84" name="Google Shape;84;p2"/>
            <p:cNvSpPr/>
            <p:nvPr/>
          </p:nvSpPr>
          <p:spPr>
            <a:xfrm>
              <a:off x="0" y="2743199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20574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2057400" y="15240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285" y="2745485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0" y="1524000"/>
                  </a:moveTo>
                  <a:lnTo>
                    <a:pt x="2057400" y="15240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noFill/>
            <a:ln w="259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p2"/>
          <p:cNvSpPr txBox="1"/>
          <p:nvPr/>
        </p:nvSpPr>
        <p:spPr>
          <a:xfrm>
            <a:off x="128727" y="3174619"/>
            <a:ext cx="1783714" cy="57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87350" marR="5080" lvl="0" indent="-37528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Vision and Mission  of Institute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2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88" name="Google Shape;88;p2"/>
          <p:cNvGrpSpPr/>
          <p:nvPr/>
        </p:nvGrpSpPr>
        <p:grpSpPr>
          <a:xfrm>
            <a:off x="2133599" y="152399"/>
            <a:ext cx="5183886" cy="915162"/>
            <a:chOff x="2133599" y="152399"/>
            <a:chExt cx="5183886" cy="915162"/>
          </a:xfrm>
        </p:grpSpPr>
        <p:sp>
          <p:nvSpPr>
            <p:cNvPr id="89" name="Google Shape;89;p2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2135885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600" y="9144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2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57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" name="Google Shape;92;p2"/>
          <p:cNvGrpSpPr/>
          <p:nvPr/>
        </p:nvGrpSpPr>
        <p:grpSpPr>
          <a:xfrm>
            <a:off x="2086355" y="3384803"/>
            <a:ext cx="7057644" cy="3473578"/>
            <a:chOff x="2086355" y="3384803"/>
            <a:chExt cx="7057644" cy="3473578"/>
          </a:xfrm>
        </p:grpSpPr>
        <p:pic>
          <p:nvPicPr>
            <p:cNvPr id="93" name="Google Shape;93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086355" y="3384803"/>
              <a:ext cx="7057643" cy="34731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p2"/>
            <p:cNvSpPr/>
            <p:nvPr/>
          </p:nvSpPr>
          <p:spPr>
            <a:xfrm>
              <a:off x="2133599" y="3412236"/>
              <a:ext cx="7010400" cy="3446145"/>
            </a:xfrm>
            <a:custGeom>
              <a:avLst/>
              <a:gdLst/>
              <a:ahLst/>
              <a:cxnLst/>
              <a:rect l="l" t="t" r="r" b="b"/>
              <a:pathLst>
                <a:path w="7010400" h="3446145" extrusionOk="0">
                  <a:moveTo>
                    <a:pt x="7010400" y="0"/>
                  </a:moveTo>
                  <a:lnTo>
                    <a:pt x="0" y="0"/>
                  </a:lnTo>
                  <a:lnTo>
                    <a:pt x="0" y="3445637"/>
                  </a:lnTo>
                  <a:lnTo>
                    <a:pt x="7010400" y="3445637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2133599" y="3412236"/>
              <a:ext cx="7010400" cy="3446145"/>
            </a:xfrm>
            <a:custGeom>
              <a:avLst/>
              <a:gdLst/>
              <a:ahLst/>
              <a:cxnLst/>
              <a:rect l="l" t="t" r="r" b="b"/>
              <a:pathLst>
                <a:path w="7010400" h="3446145" extrusionOk="0">
                  <a:moveTo>
                    <a:pt x="0" y="3445637"/>
                  </a:moveTo>
                  <a:lnTo>
                    <a:pt x="7010400" y="3445637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3445637"/>
                  </a:lnTo>
                  <a:close/>
                </a:path>
              </a:pathLst>
            </a:custGeom>
            <a:noFill/>
            <a:ln w="9525" cap="flat" cmpd="sng">
              <a:solidFill>
                <a:srgbClr val="477BB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2"/>
          <p:cNvSpPr txBox="1"/>
          <p:nvPr/>
        </p:nvSpPr>
        <p:spPr>
          <a:xfrm>
            <a:off x="2212085" y="3463544"/>
            <a:ext cx="19494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Mission of Institute:-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2212085" y="4019753"/>
            <a:ext cx="6555105" cy="404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students’ competencies through HITAM’s ‘Doing Engineering’ approach with relevant curriculum, pedagogy and assessment.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Collaborate with industry and institutions for capacity building in research, innovation and real time knowledge.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employability skills for emerging trends and societal needs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Excel by adopting NEP 2020 and improving accreditations &amp;amp; national rankings.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0" y="-184666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" name="Google Shape;104;p3"/>
          <p:cNvGrpSpPr/>
          <p:nvPr/>
        </p:nvGrpSpPr>
        <p:grpSpPr>
          <a:xfrm>
            <a:off x="-1" y="8454"/>
            <a:ext cx="9144000" cy="6857999"/>
            <a:chOff x="0" y="0"/>
            <a:chExt cx="9144000" cy="6857999"/>
          </a:xfrm>
        </p:grpSpPr>
        <p:sp>
          <p:nvSpPr>
            <p:cNvPr id="105" name="Google Shape;105;p3"/>
            <p:cNvSpPr/>
            <p:nvPr/>
          </p:nvSpPr>
          <p:spPr>
            <a:xfrm>
              <a:off x="0" y="1447799"/>
              <a:ext cx="2133600" cy="5410200"/>
            </a:xfrm>
            <a:custGeom>
              <a:avLst/>
              <a:gdLst/>
              <a:ahLst/>
              <a:cxnLst/>
              <a:rect l="l" t="t" r="r" b="b"/>
              <a:pathLst>
                <a:path w="2133600" h="5410200" extrusionOk="0">
                  <a:moveTo>
                    <a:pt x="0" y="5410200"/>
                  </a:moveTo>
                  <a:lnTo>
                    <a:pt x="2133600" y="5410200"/>
                  </a:lnTo>
                  <a:lnTo>
                    <a:pt x="2133600" y="0"/>
                  </a:lnTo>
                  <a:lnTo>
                    <a:pt x="0" y="0"/>
                  </a:lnTo>
                  <a:lnTo>
                    <a:pt x="0" y="5410200"/>
                  </a:lnTo>
                  <a:close/>
                </a:path>
              </a:pathLst>
            </a:custGeom>
            <a:noFill/>
            <a:ln w="9525" cap="flat" cmpd="sng">
              <a:solidFill>
                <a:srgbClr val="95B8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0" y="0"/>
              <a:ext cx="9144000" cy="1447800"/>
            </a:xfrm>
            <a:custGeom>
              <a:avLst/>
              <a:gdLst/>
              <a:ahLst/>
              <a:cxnLst/>
              <a:rect l="l" t="t" r="r" b="b"/>
              <a:pathLst>
                <a:path w="9144000" h="1447800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7" name="Google Shape;107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86355" y="1493519"/>
              <a:ext cx="7057643" cy="17266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3"/>
            <p:cNvSpPr/>
            <p:nvPr/>
          </p:nvSpPr>
          <p:spPr>
            <a:xfrm>
              <a:off x="2112825" y="1510665"/>
              <a:ext cx="7010400" cy="1631950"/>
            </a:xfrm>
            <a:custGeom>
              <a:avLst/>
              <a:gdLst/>
              <a:ahLst/>
              <a:cxnLst/>
              <a:rect l="l" t="t" r="r" b="b"/>
              <a:pathLst>
                <a:path w="7010400" h="1631950" extrusionOk="0">
                  <a:moveTo>
                    <a:pt x="7010400" y="0"/>
                  </a:moveTo>
                  <a:lnTo>
                    <a:pt x="0" y="0"/>
                  </a:lnTo>
                  <a:lnTo>
                    <a:pt x="0" y="1631823"/>
                  </a:lnTo>
                  <a:lnTo>
                    <a:pt x="7010400" y="1631823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2133600" y="1520952"/>
              <a:ext cx="7010400" cy="1631950"/>
            </a:xfrm>
            <a:custGeom>
              <a:avLst/>
              <a:gdLst/>
              <a:ahLst/>
              <a:cxnLst/>
              <a:rect l="l" t="t" r="r" b="b"/>
              <a:pathLst>
                <a:path w="7010400" h="1631950" extrusionOk="0">
                  <a:moveTo>
                    <a:pt x="0" y="1631823"/>
                  </a:moveTo>
                  <a:lnTo>
                    <a:pt x="7010400" y="1631823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1631823"/>
                  </a:lnTo>
                  <a:close/>
                </a:path>
              </a:pathLst>
            </a:custGeom>
            <a:noFill/>
            <a:ln w="9525" cap="flat" cmpd="sng">
              <a:solidFill>
                <a:srgbClr val="477BB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3"/>
          <p:cNvSpPr txBox="1"/>
          <p:nvPr/>
        </p:nvSpPr>
        <p:spPr>
          <a:xfrm>
            <a:off x="2286000" y="1501973"/>
            <a:ext cx="6407530" cy="1339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 of Department:-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be a globally recognized hub for mechanical engineering education and    research, driving transformative solutions in energy, manufacturing, robotics, and sustainable design. We strive to cultivate a diverse community of engineers who lead with creativity, integrity, and a commitment to improving society through engineering innovation</a:t>
            </a:r>
            <a:r>
              <a:rPr lang="en-US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”.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13" name="Google Shape;113;p3"/>
          <p:cNvGrpSpPr/>
          <p:nvPr/>
        </p:nvGrpSpPr>
        <p:grpSpPr>
          <a:xfrm>
            <a:off x="0" y="2743199"/>
            <a:ext cx="2059685" cy="1526286"/>
            <a:chOff x="0" y="2743199"/>
            <a:chExt cx="2059685" cy="1526286"/>
          </a:xfrm>
        </p:grpSpPr>
        <p:sp>
          <p:nvSpPr>
            <p:cNvPr id="114" name="Google Shape;114;p3"/>
            <p:cNvSpPr/>
            <p:nvPr/>
          </p:nvSpPr>
          <p:spPr>
            <a:xfrm>
              <a:off x="0" y="2743199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20574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2057400" y="15240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2285" y="2745485"/>
              <a:ext cx="2057400" cy="1524000"/>
            </a:xfrm>
            <a:custGeom>
              <a:avLst/>
              <a:gdLst/>
              <a:ahLst/>
              <a:cxnLst/>
              <a:rect l="l" t="t" r="r" b="b"/>
              <a:pathLst>
                <a:path w="2057400" h="1524000" extrusionOk="0">
                  <a:moveTo>
                    <a:pt x="0" y="1524000"/>
                  </a:moveTo>
                  <a:lnTo>
                    <a:pt x="2057400" y="15240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noFill/>
            <a:ln w="259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3"/>
          <p:cNvSpPr txBox="1"/>
          <p:nvPr/>
        </p:nvSpPr>
        <p:spPr>
          <a:xfrm>
            <a:off x="128727" y="3174619"/>
            <a:ext cx="1783714" cy="57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03200" marR="508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Vision and Mission  of Department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3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18" name="Google Shape;118;p3"/>
          <p:cNvGrpSpPr/>
          <p:nvPr/>
        </p:nvGrpSpPr>
        <p:grpSpPr>
          <a:xfrm>
            <a:off x="2133599" y="152399"/>
            <a:ext cx="5183886" cy="915162"/>
            <a:chOff x="2133599" y="152399"/>
            <a:chExt cx="5183886" cy="915162"/>
          </a:xfrm>
        </p:grpSpPr>
        <p:sp>
          <p:nvSpPr>
            <p:cNvPr id="119" name="Google Shape;119;p3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2135885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600" y="9144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3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57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2133600" y="3429000"/>
            <a:ext cx="6934200" cy="2590800"/>
          </a:xfrm>
          <a:custGeom>
            <a:avLst/>
            <a:gdLst/>
            <a:ahLst/>
            <a:cxnLst/>
            <a:rect l="l" t="t" r="r" b="b"/>
            <a:pathLst>
              <a:path w="6934200" h="2590800" extrusionOk="0">
                <a:moveTo>
                  <a:pt x="6934200" y="0"/>
                </a:moveTo>
                <a:lnTo>
                  <a:pt x="0" y="0"/>
                </a:lnTo>
                <a:lnTo>
                  <a:pt x="0" y="2590800"/>
                </a:lnTo>
                <a:lnTo>
                  <a:pt x="6934200" y="2590800"/>
                </a:lnTo>
                <a:lnTo>
                  <a:pt x="69342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2212085" y="3418078"/>
            <a:ext cx="231965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Mission of Department:-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2212085" y="3944823"/>
            <a:ext cx="6710045" cy="148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Mechanical Engineering Department is dedicated to fostering innovation, excellence, and leadership in education, research, and professional practice.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aim to equip students with cutting-edge technical knowledge, practical skills, and ethical values to address global engineering challenges and contribute to sustainable technological advancements.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/>
          <p:nvPr/>
        </p:nvSpPr>
        <p:spPr>
          <a:xfrm>
            <a:off x="127202" y="1486784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0" y="5410200"/>
                </a:moveTo>
                <a:lnTo>
                  <a:pt x="2133600" y="5410200"/>
                </a:lnTo>
                <a:lnTo>
                  <a:pt x="2133600" y="0"/>
                </a:lnTo>
                <a:lnTo>
                  <a:pt x="0" y="0"/>
                </a:lnTo>
                <a:lnTo>
                  <a:pt x="0" y="5410200"/>
                </a:lnTo>
                <a:close/>
              </a:path>
            </a:pathLst>
          </a:custGeom>
          <a:noFill/>
          <a:ln w="9525" cap="flat" cmpd="sng">
            <a:solidFill>
              <a:srgbClr val="95B8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338734" y="171069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4"/>
          <p:cNvGrpSpPr/>
          <p:nvPr/>
        </p:nvGrpSpPr>
        <p:grpSpPr>
          <a:xfrm>
            <a:off x="0" y="-36871"/>
            <a:ext cx="9144000" cy="4225289"/>
            <a:chOff x="0" y="0"/>
            <a:chExt cx="9144000" cy="4225289"/>
          </a:xfrm>
        </p:grpSpPr>
        <p:sp>
          <p:nvSpPr>
            <p:cNvPr id="133" name="Google Shape;133;p4"/>
            <p:cNvSpPr/>
            <p:nvPr/>
          </p:nvSpPr>
          <p:spPr>
            <a:xfrm>
              <a:off x="0" y="0"/>
              <a:ext cx="9144000" cy="1447800"/>
            </a:xfrm>
            <a:custGeom>
              <a:avLst/>
              <a:gdLst/>
              <a:ahLst/>
              <a:cxnLst/>
              <a:rect l="l" t="t" r="r" b="b"/>
              <a:pathLst>
                <a:path w="9144000" h="1447800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4" name="Google Shape;134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5240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4"/>
            <p:cNvSpPr/>
            <p:nvPr/>
          </p:nvSpPr>
          <p:spPr>
            <a:xfrm>
              <a:off x="59435" y="2775204"/>
              <a:ext cx="2057400" cy="1447800"/>
            </a:xfrm>
            <a:custGeom>
              <a:avLst/>
              <a:gdLst/>
              <a:ahLst/>
              <a:cxnLst/>
              <a:rect l="l" t="t" r="r" b="b"/>
              <a:pathLst>
                <a:path w="2057400" h="1447800" extrusionOk="0">
                  <a:moveTo>
                    <a:pt x="20574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2057400" y="14478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ADE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60197" y="2777489"/>
              <a:ext cx="2057400" cy="1447800"/>
            </a:xfrm>
            <a:custGeom>
              <a:avLst/>
              <a:gdLst/>
              <a:ahLst/>
              <a:cxnLst/>
              <a:rect l="l" t="t" r="r" b="b"/>
              <a:pathLst>
                <a:path w="2057400" h="1447800" extrusionOk="0">
                  <a:moveTo>
                    <a:pt x="0" y="1447800"/>
                  </a:moveTo>
                  <a:lnTo>
                    <a:pt x="2057400" y="14478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noFill/>
            <a:ln w="259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4"/>
          <p:cNvSpPr txBox="1"/>
          <p:nvPr/>
        </p:nvSpPr>
        <p:spPr>
          <a:xfrm>
            <a:off x="232053" y="2782010"/>
            <a:ext cx="1884781" cy="1304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065" marR="5080" lvl="0" indent="8572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1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Program  Educational  Objectives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2133600" y="1524000"/>
            <a:ext cx="7010400" cy="583565"/>
          </a:xfrm>
          <a:custGeom>
            <a:avLst/>
            <a:gdLst/>
            <a:ahLst/>
            <a:cxnLst/>
            <a:rect l="l" t="t" r="r" b="b"/>
            <a:pathLst>
              <a:path w="7010400" h="583564" extrusionOk="0">
                <a:moveTo>
                  <a:pt x="7010400" y="0"/>
                </a:moveTo>
                <a:lnTo>
                  <a:pt x="0" y="0"/>
                </a:lnTo>
                <a:lnTo>
                  <a:pt x="0" y="583184"/>
                </a:lnTo>
                <a:lnTo>
                  <a:pt x="7010400" y="583184"/>
                </a:lnTo>
                <a:lnTo>
                  <a:pt x="7010400" y="0"/>
                </a:lnTo>
                <a:close/>
              </a:path>
            </a:pathLst>
          </a:custGeom>
          <a:solidFill>
            <a:srgbClr val="F7934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2133599" y="1522561"/>
            <a:ext cx="8673884" cy="505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 Educational Objectives(PEOs)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7401" y="2220637"/>
            <a:ext cx="7086599" cy="463736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"/>
          <p:cNvSpPr txBox="1"/>
          <p:nvPr/>
        </p:nvSpPr>
        <p:spPr>
          <a:xfrm>
            <a:off x="8311388" y="120891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4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43" name="Google Shape;143;p4"/>
          <p:cNvGrpSpPr/>
          <p:nvPr/>
        </p:nvGrpSpPr>
        <p:grpSpPr>
          <a:xfrm>
            <a:off x="2133599" y="152399"/>
            <a:ext cx="5182362" cy="915162"/>
            <a:chOff x="2133599" y="152399"/>
            <a:chExt cx="5182362" cy="915162"/>
          </a:xfrm>
        </p:grpSpPr>
        <p:sp>
          <p:nvSpPr>
            <p:cNvPr id="144" name="Google Shape;144;p4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4"/>
          <p:cNvSpPr txBox="1"/>
          <p:nvPr/>
        </p:nvSpPr>
        <p:spPr>
          <a:xfrm>
            <a:off x="2133600" y="152400"/>
            <a:ext cx="5181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3937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17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2305457" y="2975148"/>
            <a:ext cx="6457543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1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excel in applying mechanical engineering principles to design and innovate solutions in industries such as energy, automotive, and manufacturing.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2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contribute to technological advancements through research and development, addressing global challenges in sustainability and advanced systems.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 3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Graduates will demonstrate leadership and collaboration in multidisciplinary teams, delivering ethical and sustainable engineering solutions.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5"/>
          <p:cNvGrpSpPr/>
          <p:nvPr/>
        </p:nvGrpSpPr>
        <p:grpSpPr>
          <a:xfrm>
            <a:off x="-1" y="1"/>
            <a:ext cx="9144000" cy="6857999"/>
            <a:chOff x="0" y="0"/>
            <a:chExt cx="9144000" cy="4229099"/>
          </a:xfrm>
        </p:grpSpPr>
        <p:sp>
          <p:nvSpPr>
            <p:cNvPr id="154" name="Google Shape;154;p5"/>
            <p:cNvSpPr/>
            <p:nvPr/>
          </p:nvSpPr>
          <p:spPr>
            <a:xfrm>
              <a:off x="0" y="0"/>
              <a:ext cx="9144000" cy="1437005"/>
            </a:xfrm>
            <a:custGeom>
              <a:avLst/>
              <a:gdLst/>
              <a:ahLst/>
              <a:cxnLst/>
              <a:rect l="l" t="t" r="r" b="b"/>
              <a:pathLst>
                <a:path w="9144000" h="1437005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5" name="Google Shape;155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5"/>
            <p:cNvSpPr/>
            <p:nvPr/>
          </p:nvSpPr>
          <p:spPr>
            <a:xfrm>
              <a:off x="2155798" y="1208532"/>
              <a:ext cx="6988202" cy="2906268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5"/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160" name="Google Shape;160;p5"/>
            <p:cNvSpPr/>
            <p:nvPr/>
          </p:nvSpPr>
          <p:spPr>
            <a:xfrm>
              <a:off x="2124455" y="1485899"/>
              <a:ext cx="6996430" cy="2675890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w="9525" cap="flat" cmpd="sng">
              <a:solidFill>
                <a:srgbClr val="7A5F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/>
          <p:cNvSpPr txBox="1"/>
          <p:nvPr/>
        </p:nvSpPr>
        <p:spPr>
          <a:xfrm>
            <a:off x="8340274" y="1241042"/>
            <a:ext cx="66230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5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5"/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209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marL="148082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165" name="Google Shape;165;p5"/>
          <p:cNvGrpSpPr/>
          <p:nvPr/>
        </p:nvGrpSpPr>
        <p:grpSpPr>
          <a:xfrm>
            <a:off x="140584" y="2977204"/>
            <a:ext cx="1919076" cy="2152441"/>
            <a:chOff x="114299" y="2971799"/>
            <a:chExt cx="1905762" cy="1069086"/>
          </a:xfrm>
        </p:grpSpPr>
        <p:sp>
          <p:nvSpPr>
            <p:cNvPr id="166" name="Google Shape;166;p5"/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"/>
          <p:cNvSpPr txBox="1"/>
          <p:nvPr/>
        </p:nvSpPr>
        <p:spPr>
          <a:xfrm>
            <a:off x="162326" y="3575086"/>
            <a:ext cx="1875592" cy="843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algn="ctr"/>
            <a:r>
              <a:rPr lang="en-US" sz="1800" b="1" dirty="0"/>
              <a:t>Highlights </a:t>
            </a:r>
          </a:p>
          <a:p>
            <a:pPr algn="ctr"/>
            <a:r>
              <a:rPr lang="en-US" sz="1800" b="1" dirty="0"/>
              <a:t>&amp; Institutional Achievements</a:t>
            </a:r>
          </a:p>
        </p:txBody>
      </p:sp>
      <p:sp>
        <p:nvSpPr>
          <p:cNvPr id="169" name="Google Shape;169;p5"/>
          <p:cNvSpPr txBox="1"/>
          <p:nvPr/>
        </p:nvSpPr>
        <p:spPr>
          <a:xfrm>
            <a:off x="2102439" y="2589660"/>
            <a:ext cx="6508161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/>
              <a:t>Rankings &amp; Accreditations</a:t>
            </a:r>
            <a:r>
              <a:rPr lang="en-US" dirty="0"/>
              <a:t>: HITAM secured an A+ grade from NAAC and NBA. In 2022, the </a:t>
            </a:r>
            <a:r>
              <a:rPr lang="en-US" dirty="0" err="1"/>
              <a:t>B.Tech</a:t>
            </a:r>
            <a:r>
              <a:rPr lang="en-US" dirty="0"/>
              <a:t> program was ranked #90 nationally by </a:t>
            </a:r>
            <a:r>
              <a:rPr lang="en-US" i="1" dirty="0"/>
              <a:t>Times</a:t>
            </a:r>
            <a:r>
              <a:rPr lang="en-US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/>
              <a:t>Mr. P. Praveen</a:t>
            </a:r>
            <a:r>
              <a:rPr lang="en-US" dirty="0"/>
              <a:t> actively participated in a </a:t>
            </a:r>
            <a:r>
              <a:rPr lang="en-US" b="1" dirty="0"/>
              <a:t>Workshop on “Course Outcomes and Attainment Process”</a:t>
            </a:r>
            <a:r>
              <a:rPr lang="en-US" dirty="0"/>
              <a:t> conducted at </a:t>
            </a:r>
            <a:r>
              <a:rPr lang="en-US" b="1" dirty="0"/>
              <a:t>Gulbarga Shetty College</a:t>
            </a:r>
            <a:r>
              <a:rPr lang="en-US" dirty="0"/>
              <a:t> on </a:t>
            </a:r>
            <a:r>
              <a:rPr lang="en-US" b="1" dirty="0"/>
              <a:t>21st March 2023</a:t>
            </a:r>
            <a:r>
              <a:rPr lang="en-US" dirty="0"/>
              <a:t>, focusing on outcome-based education (OBE) strategies.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/>
              <a:t>Dr. K. Siva Prasad</a:t>
            </a:r>
            <a:r>
              <a:rPr lang="en-US" dirty="0"/>
              <a:t> served as Principal Investigator (PI) for the project </a:t>
            </a:r>
            <a:r>
              <a:rPr lang="en-US" i="1" dirty="0"/>
              <a:t>“Agri Bot”</a:t>
            </a:r>
            <a:r>
              <a:rPr lang="en-US" dirty="0"/>
              <a:t>, completed over a duration of six months with a funding of ₹0.17 lakhs. The project focused on feasibility analysis, design documentation, initial hardware setup, and basic bot dry-run operations.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/>
              <a:t>Dr. K. Siva Prasad</a:t>
            </a:r>
            <a:r>
              <a:rPr lang="en-US" dirty="0"/>
              <a:t> also led a project titled </a:t>
            </a:r>
            <a:r>
              <a:rPr lang="en-US" i="1" dirty="0"/>
              <a:t>“An Automation System for HR Operations”</a:t>
            </a:r>
            <a:r>
              <a:rPr lang="en-US" dirty="0"/>
              <a:t>, completed in three months with a sanctioned amount of ₹0.37 lakhs. The project involved MVP design, development, and automation of core HR workflows.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>
          <a:extLst>
            <a:ext uri="{FF2B5EF4-FFF2-40B4-BE49-F238E27FC236}">
              <a16:creationId xmlns:a16="http://schemas.microsoft.com/office/drawing/2014/main" id="{C63760B2-22E6-BEC7-02EA-CCB4245A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>
            <a:extLst>
              <a:ext uri="{FF2B5EF4-FFF2-40B4-BE49-F238E27FC236}">
                <a16:creationId xmlns:a16="http://schemas.microsoft.com/office/drawing/2014/main" id="{535CD405-583B-8F08-90BE-351B6E4B2A11}"/>
              </a:ext>
            </a:extLst>
          </p:cNvPr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5">
            <a:extLst>
              <a:ext uri="{FF2B5EF4-FFF2-40B4-BE49-F238E27FC236}">
                <a16:creationId xmlns:a16="http://schemas.microsoft.com/office/drawing/2014/main" id="{76A96384-1DEC-F71B-D7DC-36A99F306EEA}"/>
              </a:ext>
            </a:extLst>
          </p:cNvPr>
          <p:cNvGrpSpPr/>
          <p:nvPr/>
        </p:nvGrpSpPr>
        <p:grpSpPr>
          <a:xfrm>
            <a:off x="27878" y="0"/>
            <a:ext cx="9144000" cy="6857999"/>
            <a:chOff x="0" y="0"/>
            <a:chExt cx="9144000" cy="4229099"/>
          </a:xfrm>
        </p:grpSpPr>
        <p:sp>
          <p:nvSpPr>
            <p:cNvPr id="154" name="Google Shape;154;p5">
              <a:extLst>
                <a:ext uri="{FF2B5EF4-FFF2-40B4-BE49-F238E27FC236}">
                  <a16:creationId xmlns:a16="http://schemas.microsoft.com/office/drawing/2014/main" id="{7ABCBC2F-4755-FE20-D5AF-472960EC45AD}"/>
                </a:ext>
              </a:extLst>
            </p:cNvPr>
            <p:cNvSpPr/>
            <p:nvPr/>
          </p:nvSpPr>
          <p:spPr>
            <a:xfrm>
              <a:off x="0" y="0"/>
              <a:ext cx="9144000" cy="1437005"/>
            </a:xfrm>
            <a:custGeom>
              <a:avLst/>
              <a:gdLst/>
              <a:ahLst/>
              <a:cxnLst/>
              <a:rect l="l" t="t" r="r" b="b"/>
              <a:pathLst>
                <a:path w="9144000" h="1437005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36624"/>
                  </a:lnTo>
                  <a:lnTo>
                    <a:pt x="9144000" y="14366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5" name="Google Shape;155;p5">
              <a:extLst>
                <a:ext uri="{FF2B5EF4-FFF2-40B4-BE49-F238E27FC236}">
                  <a16:creationId xmlns:a16="http://schemas.microsoft.com/office/drawing/2014/main" id="{4A3A20DF-4688-6A03-B0D9-CEBC117AA7E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0" y="0"/>
              <a:ext cx="1752599" cy="12085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5">
              <a:extLst>
                <a:ext uri="{FF2B5EF4-FFF2-40B4-BE49-F238E27FC236}">
                  <a16:creationId xmlns:a16="http://schemas.microsoft.com/office/drawing/2014/main" id="{DC1ABE41-28A5-DC9C-BE22-1924AC81AB7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41731"/>
              <a:ext cx="1219200" cy="1277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5">
              <a:extLst>
                <a:ext uri="{FF2B5EF4-FFF2-40B4-BE49-F238E27FC236}">
                  <a16:creationId xmlns:a16="http://schemas.microsoft.com/office/drawing/2014/main" id="{1DF68748-198E-CD94-BF1D-5C537F8FCB6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77211" y="1456944"/>
              <a:ext cx="7066787" cy="2772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5">
              <a:extLst>
                <a:ext uri="{FF2B5EF4-FFF2-40B4-BE49-F238E27FC236}">
                  <a16:creationId xmlns:a16="http://schemas.microsoft.com/office/drawing/2014/main" id="{7746075A-DC68-28F2-AFB1-FAC88BA047BA}"/>
                </a:ext>
              </a:extLst>
            </p:cNvPr>
            <p:cNvSpPr/>
            <p:nvPr/>
          </p:nvSpPr>
          <p:spPr>
            <a:xfrm>
              <a:off x="2155798" y="1208532"/>
              <a:ext cx="6988202" cy="2906268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6996303" y="0"/>
                  </a:moveTo>
                  <a:lnTo>
                    <a:pt x="0" y="0"/>
                  </a:lnTo>
                  <a:lnTo>
                    <a:pt x="0" y="2675763"/>
                  </a:lnTo>
                  <a:lnTo>
                    <a:pt x="6996303" y="2675763"/>
                  </a:lnTo>
                  <a:lnTo>
                    <a:pt x="699630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5">
            <a:extLst>
              <a:ext uri="{FF2B5EF4-FFF2-40B4-BE49-F238E27FC236}">
                <a16:creationId xmlns:a16="http://schemas.microsoft.com/office/drawing/2014/main" id="{DB1E6218-2B8A-49EA-52D6-7FFC5A077D2A}"/>
              </a:ext>
            </a:extLst>
          </p:cNvPr>
          <p:cNvGrpSpPr/>
          <p:nvPr/>
        </p:nvGrpSpPr>
        <p:grpSpPr>
          <a:xfrm>
            <a:off x="2119692" y="134863"/>
            <a:ext cx="6996430" cy="4186595"/>
            <a:chOff x="2124455" y="152399"/>
            <a:chExt cx="6996430" cy="4009390"/>
          </a:xfrm>
        </p:grpSpPr>
        <p:sp>
          <p:nvSpPr>
            <p:cNvPr id="160" name="Google Shape;160;p5">
              <a:extLst>
                <a:ext uri="{FF2B5EF4-FFF2-40B4-BE49-F238E27FC236}">
                  <a16:creationId xmlns:a16="http://schemas.microsoft.com/office/drawing/2014/main" id="{EC613B0F-8400-BAD5-E3A6-68837EAD7241}"/>
                </a:ext>
              </a:extLst>
            </p:cNvPr>
            <p:cNvSpPr/>
            <p:nvPr/>
          </p:nvSpPr>
          <p:spPr>
            <a:xfrm>
              <a:off x="2124455" y="1485899"/>
              <a:ext cx="6996430" cy="2675890"/>
            </a:xfrm>
            <a:custGeom>
              <a:avLst/>
              <a:gdLst/>
              <a:ahLst/>
              <a:cxnLst/>
              <a:rect l="l" t="t" r="r" b="b"/>
              <a:pathLst>
                <a:path w="6996430" h="2675890" extrusionOk="0">
                  <a:moveTo>
                    <a:pt x="0" y="2675763"/>
                  </a:moveTo>
                  <a:lnTo>
                    <a:pt x="6996303" y="2675763"/>
                  </a:lnTo>
                  <a:lnTo>
                    <a:pt x="6996303" y="0"/>
                  </a:lnTo>
                  <a:lnTo>
                    <a:pt x="0" y="0"/>
                  </a:lnTo>
                  <a:lnTo>
                    <a:pt x="0" y="2675763"/>
                  </a:lnTo>
                  <a:close/>
                </a:path>
              </a:pathLst>
            </a:custGeom>
            <a:noFill/>
            <a:ln w="9525" cap="flat" cmpd="sng">
              <a:solidFill>
                <a:srgbClr val="7A5F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>
              <a:extLst>
                <a:ext uri="{FF2B5EF4-FFF2-40B4-BE49-F238E27FC236}">
                  <a16:creationId xmlns:a16="http://schemas.microsoft.com/office/drawing/2014/main" id="{8C6C0754-4839-8D72-DC1D-50363A00DA47}"/>
                </a:ext>
              </a:extLst>
            </p:cNvPr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>
              <a:extLst>
                <a:ext uri="{FF2B5EF4-FFF2-40B4-BE49-F238E27FC236}">
                  <a16:creationId xmlns:a16="http://schemas.microsoft.com/office/drawing/2014/main" id="{DDC21E42-A66B-577A-64F6-531AC980D9A6}"/>
                </a:ext>
              </a:extLst>
            </p:cNvPr>
            <p:cNvSpPr/>
            <p:nvPr/>
          </p:nvSpPr>
          <p:spPr>
            <a:xfrm>
              <a:off x="2134361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599" y="914400"/>
                  </a:lnTo>
                  <a:lnTo>
                    <a:pt x="5181599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5">
            <a:extLst>
              <a:ext uri="{FF2B5EF4-FFF2-40B4-BE49-F238E27FC236}">
                <a16:creationId xmlns:a16="http://schemas.microsoft.com/office/drawing/2014/main" id="{806D152F-1BBF-46B9-817C-E8F97417554C}"/>
              </a:ext>
            </a:extLst>
          </p:cNvPr>
          <p:cNvSpPr txBox="1"/>
          <p:nvPr/>
        </p:nvSpPr>
        <p:spPr>
          <a:xfrm>
            <a:off x="8340274" y="1241042"/>
            <a:ext cx="662305" cy="16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6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5">
            <a:extLst>
              <a:ext uri="{FF2B5EF4-FFF2-40B4-BE49-F238E27FC236}">
                <a16:creationId xmlns:a16="http://schemas.microsoft.com/office/drawing/2014/main" id="{4853CC7C-ABE9-4B27-17D2-E6BC38ACF7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19374" y="276555"/>
            <a:ext cx="390525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209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Hyderabad Institute of Technology And</a:t>
            </a:r>
            <a:endParaRPr/>
          </a:p>
          <a:p>
            <a:pPr marL="148082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Management</a:t>
            </a:r>
            <a:endParaRPr/>
          </a:p>
        </p:txBody>
      </p:sp>
      <p:grpSp>
        <p:nvGrpSpPr>
          <p:cNvPr id="165" name="Google Shape;165;p5">
            <a:extLst>
              <a:ext uri="{FF2B5EF4-FFF2-40B4-BE49-F238E27FC236}">
                <a16:creationId xmlns:a16="http://schemas.microsoft.com/office/drawing/2014/main" id="{FC256899-2D1A-019D-4EA1-F9B3DD4D920E}"/>
              </a:ext>
            </a:extLst>
          </p:cNvPr>
          <p:cNvGrpSpPr/>
          <p:nvPr/>
        </p:nvGrpSpPr>
        <p:grpSpPr>
          <a:xfrm>
            <a:off x="130257" y="2965898"/>
            <a:ext cx="1919076" cy="2152441"/>
            <a:chOff x="114299" y="2971799"/>
            <a:chExt cx="1905762" cy="1069086"/>
          </a:xfrm>
          <a:solidFill>
            <a:schemeClr val="bg1"/>
          </a:solidFill>
        </p:grpSpPr>
        <p:sp>
          <p:nvSpPr>
            <p:cNvPr id="166" name="Google Shape;166;p5">
              <a:extLst>
                <a:ext uri="{FF2B5EF4-FFF2-40B4-BE49-F238E27FC236}">
                  <a16:creationId xmlns:a16="http://schemas.microsoft.com/office/drawing/2014/main" id="{444BD147-3C15-6EF2-F480-55B64DB3FB3C}"/>
                </a:ext>
              </a:extLst>
            </p:cNvPr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>
              <a:extLst>
                <a:ext uri="{FF2B5EF4-FFF2-40B4-BE49-F238E27FC236}">
                  <a16:creationId xmlns:a16="http://schemas.microsoft.com/office/drawing/2014/main" id="{C2645C43-44C8-DD5F-5E1B-412B74FCDD22}"/>
                </a:ext>
              </a:extLst>
            </p:cNvPr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grp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5">
            <a:extLst>
              <a:ext uri="{FF2B5EF4-FFF2-40B4-BE49-F238E27FC236}">
                <a16:creationId xmlns:a16="http://schemas.microsoft.com/office/drawing/2014/main" id="{24AEAF03-0A41-2AE7-1E5D-5D041ACE4253}"/>
              </a:ext>
            </a:extLst>
          </p:cNvPr>
          <p:cNvSpPr txBox="1"/>
          <p:nvPr/>
        </p:nvSpPr>
        <p:spPr>
          <a:xfrm>
            <a:off x="162326" y="3575086"/>
            <a:ext cx="1875592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algn="ctr"/>
            <a:r>
              <a:rPr lang="en-US" sz="1800" b="1" dirty="0"/>
              <a:t>Faculty Patents Published</a:t>
            </a:r>
          </a:p>
        </p:txBody>
      </p:sp>
      <p:sp>
        <p:nvSpPr>
          <p:cNvPr id="169" name="Google Shape;169;p5">
            <a:extLst>
              <a:ext uri="{FF2B5EF4-FFF2-40B4-BE49-F238E27FC236}">
                <a16:creationId xmlns:a16="http://schemas.microsoft.com/office/drawing/2014/main" id="{22B3B3EF-8305-A669-1A9E-2C6E29617089}"/>
              </a:ext>
            </a:extLst>
          </p:cNvPr>
          <p:cNvSpPr txBox="1"/>
          <p:nvPr/>
        </p:nvSpPr>
        <p:spPr>
          <a:xfrm>
            <a:off x="2163265" y="2100679"/>
            <a:ext cx="6508161" cy="3754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/>
              <a:t>Dr. K. Siva Prasad</a:t>
            </a:r>
            <a:r>
              <a:rPr lang="en-US" dirty="0"/>
              <a:t> published a patent titled </a:t>
            </a:r>
            <a:r>
              <a:rPr lang="en-US" i="1" dirty="0"/>
              <a:t>“Gas Sensor Model for Sensitizing a Selective Element in a Mixture of Gases”</a:t>
            </a:r>
            <a:r>
              <a:rPr lang="en-US" dirty="0"/>
              <a:t> on </a:t>
            </a:r>
            <a:r>
              <a:rPr lang="en-US" b="1" dirty="0"/>
              <a:t>4th February 2022</a:t>
            </a:r>
            <a:r>
              <a:rPr lang="en-US" dirty="0"/>
              <a:t> (Application No. 20214105912).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/>
              <a:t>Mr. G. </a:t>
            </a:r>
            <a:r>
              <a:rPr lang="en-US" b="1" dirty="0" err="1"/>
              <a:t>Singaiah</a:t>
            </a:r>
            <a:r>
              <a:rPr lang="en-US" dirty="0"/>
              <a:t> and </a:t>
            </a:r>
            <a:r>
              <a:rPr lang="en-US" b="1" dirty="0"/>
              <a:t>Dr. K. Siva Prasad</a:t>
            </a:r>
            <a:r>
              <a:rPr lang="en-US" dirty="0"/>
              <a:t> jointly published a patent on </a:t>
            </a:r>
            <a:r>
              <a:rPr lang="en-US" i="1" dirty="0"/>
              <a:t>“Mechanical Characterization of Loam Sandy Soil Mixed with Micro Silica for Structural Applications”</a:t>
            </a:r>
            <a:r>
              <a:rPr lang="en-US" dirty="0"/>
              <a:t> on </a:t>
            </a:r>
            <a:r>
              <a:rPr lang="en-US" b="1" dirty="0"/>
              <a:t>4th February 2022</a:t>
            </a:r>
            <a:r>
              <a:rPr lang="en-US" dirty="0"/>
              <a:t> (Application No. 20224100220).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A team of faculty including </a:t>
            </a:r>
            <a:r>
              <a:rPr lang="en-US" b="1" dirty="0"/>
              <a:t>Dr. B. Venkatesh</a:t>
            </a:r>
            <a:r>
              <a:rPr lang="en-US" dirty="0"/>
              <a:t>, </a:t>
            </a:r>
            <a:r>
              <a:rPr lang="en-US" b="1" dirty="0"/>
              <a:t>Dr. K.V.P. Chakradhar</a:t>
            </a:r>
            <a:r>
              <a:rPr lang="en-US" dirty="0"/>
              <a:t>, </a:t>
            </a:r>
            <a:r>
              <a:rPr lang="en-US" b="1" dirty="0"/>
              <a:t>Dr. K. Deepak</a:t>
            </a:r>
            <a:r>
              <a:rPr lang="en-US" dirty="0"/>
              <a:t>, </a:t>
            </a:r>
            <a:r>
              <a:rPr lang="en-US" b="1" dirty="0"/>
              <a:t>Dr. </a:t>
            </a:r>
            <a:r>
              <a:rPr lang="en-US" b="1" dirty="0" err="1"/>
              <a:t>Sreeramulu</a:t>
            </a:r>
            <a:r>
              <a:rPr lang="en-US" b="1" dirty="0"/>
              <a:t> Munagala</a:t>
            </a:r>
            <a:r>
              <a:rPr lang="en-US" dirty="0"/>
              <a:t>, and </a:t>
            </a:r>
            <a:r>
              <a:rPr lang="en-US" b="1" dirty="0"/>
              <a:t>Dr. P.V. Durga Prasad</a:t>
            </a:r>
            <a:r>
              <a:rPr lang="en-US" dirty="0"/>
              <a:t> published a patent titled </a:t>
            </a:r>
            <a:r>
              <a:rPr lang="en-US" i="1" dirty="0"/>
              <a:t>“Advanced Robotic Controlled Land Vehicles”</a:t>
            </a:r>
            <a:r>
              <a:rPr lang="en-US" dirty="0"/>
              <a:t> on </a:t>
            </a:r>
            <a:r>
              <a:rPr lang="en-US" b="1" dirty="0"/>
              <a:t>16th March 2022</a:t>
            </a:r>
            <a:r>
              <a:rPr lang="en-US" dirty="0"/>
              <a:t> (Application No. 20224101439).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406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b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5" name="Google Shape;17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24581"/>
            <a:ext cx="1600199" cy="1168158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6"/>
          <p:cNvSpPr/>
          <p:nvPr/>
        </p:nvSpPr>
        <p:spPr>
          <a:xfrm>
            <a:off x="1676400" y="134863"/>
            <a:ext cx="5634036" cy="779537"/>
          </a:xfrm>
          <a:custGeom>
            <a:avLst/>
            <a:gdLst/>
            <a:ahLst/>
            <a:cxnLst/>
            <a:rect l="l" t="t" r="r" b="b"/>
            <a:pathLst>
              <a:path w="5181600" h="914400" extrusionOk="0">
                <a:moveTo>
                  <a:pt x="5181600" y="0"/>
                </a:moveTo>
                <a:lnTo>
                  <a:pt x="0" y="0"/>
                </a:lnTo>
                <a:lnTo>
                  <a:pt x="0" y="914400"/>
                </a:lnTo>
                <a:lnTo>
                  <a:pt x="5181600" y="914400"/>
                </a:lnTo>
                <a:lnTo>
                  <a:pt x="5181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3937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Hyderabad Institute of Technology And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7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Management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7" name="Google Shape;17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3039"/>
            <a:ext cx="1143000" cy="97414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6"/>
          <p:cNvSpPr txBox="1"/>
          <p:nvPr/>
        </p:nvSpPr>
        <p:spPr>
          <a:xfrm>
            <a:off x="8001000" y="1219200"/>
            <a:ext cx="738505" cy="166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7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9" name="Google Shape;179;p6"/>
          <p:cNvSpPr txBox="1"/>
          <p:nvPr/>
        </p:nvSpPr>
        <p:spPr>
          <a:xfrm>
            <a:off x="2286000" y="1981200"/>
            <a:ext cx="6453504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 algn="just">
              <a:buClr>
                <a:srgbClr val="F2F2F2"/>
              </a:buClr>
              <a:buSzPts val="1800"/>
              <a:buFont typeface="Noto Sans Symbols"/>
              <a:buChar char="❖"/>
            </a:pPr>
            <a:r>
              <a:rPr lang="en-US" dirty="0">
                <a:solidFill>
                  <a:schemeClr val="bg1"/>
                </a:solidFill>
              </a:rPr>
              <a:t>The Department of Mechanical Engineering at HITAM conducted impactful Faculty Development Programs during the academic year 2022–2023 to enhance technical knowledge and promote interdisciplinary learning.</a:t>
            </a:r>
          </a:p>
          <a:p>
            <a:pPr marL="285750" lvl="0" indent="-285750" algn="just">
              <a:buClr>
                <a:srgbClr val="F2F2F2"/>
              </a:buClr>
              <a:buSzPts val="1800"/>
              <a:buFont typeface="Noto Sans Symbols"/>
              <a:buChar char="❖"/>
            </a:pPr>
            <a:endParaRPr lang="en-US"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lvl="0" indent="-285750" algn="just">
              <a:buClr>
                <a:srgbClr val="F2F2F2"/>
              </a:buClr>
              <a:buSzPts val="1800"/>
              <a:buFont typeface="Noto Sans Symbols"/>
              <a:buChar char="❖"/>
            </a:pPr>
            <a:r>
              <a:rPr lang="en-US" b="1" dirty="0">
                <a:solidFill>
                  <a:schemeClr val="bg1"/>
                </a:solidFill>
              </a:rPr>
              <a:t>Seven-Day FDP on "Recent Advances in Heat Transfer and Fluid Mechanics was conducted on </a:t>
            </a:r>
            <a:r>
              <a:rPr lang="en-US" dirty="0">
                <a:solidFill>
                  <a:schemeClr val="bg1"/>
                </a:solidFill>
              </a:rPr>
              <a:t>10th February 2022 .Dr. Siva Rama Krishna Reddy, Industry Expert was the resource person .The FDP had about 40 participants involved.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The program focused on both fundamental and applied aspects of heat transfer and fluid dynamics, with relevance to real-world engineering systems and simulations.</a:t>
            </a:r>
            <a:endParaRPr b="0" i="0" u="none" strike="noStrike" cap="none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80" name="Google Shape;180;p6"/>
          <p:cNvGrpSpPr/>
          <p:nvPr/>
        </p:nvGrpSpPr>
        <p:grpSpPr>
          <a:xfrm>
            <a:off x="113004" y="2970153"/>
            <a:ext cx="1704157" cy="905027"/>
            <a:chOff x="114299" y="2971799"/>
            <a:chExt cx="1905762" cy="1069086"/>
          </a:xfrm>
        </p:grpSpPr>
        <p:sp>
          <p:nvSpPr>
            <p:cNvPr id="181" name="Google Shape;181;p6"/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Achievements</a:t>
              </a: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6"/>
          <p:cNvSpPr txBox="1"/>
          <p:nvPr/>
        </p:nvSpPr>
        <p:spPr>
          <a:xfrm>
            <a:off x="338734" y="171069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FCB271-4C6B-0624-2CE8-BBA231AF20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8740" y="4313208"/>
            <a:ext cx="6173681" cy="21738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"/>
          <p:cNvSpPr/>
          <p:nvPr/>
        </p:nvSpPr>
        <p:spPr>
          <a:xfrm>
            <a:off x="0" y="1447799"/>
            <a:ext cx="2133600" cy="5410200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0" y="5410200"/>
                </a:moveTo>
                <a:lnTo>
                  <a:pt x="2133600" y="5410200"/>
                </a:lnTo>
                <a:lnTo>
                  <a:pt x="2133600" y="0"/>
                </a:lnTo>
                <a:lnTo>
                  <a:pt x="0" y="0"/>
                </a:lnTo>
                <a:lnTo>
                  <a:pt x="0" y="5410200"/>
                </a:lnTo>
                <a:close/>
              </a:path>
            </a:pathLst>
          </a:custGeom>
          <a:noFill/>
          <a:ln w="9525" cap="flat" cmpd="sng">
            <a:solidFill>
              <a:srgbClr val="95B8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7"/>
          <p:cNvSpPr txBox="1"/>
          <p:nvPr/>
        </p:nvSpPr>
        <p:spPr>
          <a:xfrm>
            <a:off x="338734" y="171069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1" name="Google Shape;191;p7"/>
          <p:cNvGrpSpPr/>
          <p:nvPr/>
        </p:nvGrpSpPr>
        <p:grpSpPr>
          <a:xfrm>
            <a:off x="0" y="-1549"/>
            <a:ext cx="9144000" cy="3946656"/>
            <a:chOff x="0" y="-52836"/>
            <a:chExt cx="9144000" cy="3946656"/>
          </a:xfrm>
        </p:grpSpPr>
        <p:sp>
          <p:nvSpPr>
            <p:cNvPr id="192" name="Google Shape;192;p7"/>
            <p:cNvSpPr/>
            <p:nvPr/>
          </p:nvSpPr>
          <p:spPr>
            <a:xfrm>
              <a:off x="0" y="7620"/>
              <a:ext cx="9144000" cy="1447800"/>
            </a:xfrm>
            <a:custGeom>
              <a:avLst/>
              <a:gdLst/>
              <a:ahLst/>
              <a:cxnLst/>
              <a:rect l="l" t="t" r="r" b="b"/>
              <a:pathLst>
                <a:path w="9144000" h="1447800" extrusionOk="0">
                  <a:moveTo>
                    <a:pt x="9144000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9144000" y="1447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3" name="Google Shape;193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91401" y="-52836"/>
              <a:ext cx="1752599" cy="12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160020"/>
              <a:ext cx="1219200" cy="1277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7"/>
            <p:cNvSpPr/>
            <p:nvPr/>
          </p:nvSpPr>
          <p:spPr>
            <a:xfrm>
              <a:off x="0" y="3665220"/>
              <a:ext cx="2133600" cy="228600"/>
            </a:xfrm>
            <a:custGeom>
              <a:avLst/>
              <a:gdLst/>
              <a:ahLst/>
              <a:cxnLst/>
              <a:rect l="l" t="t" r="r" b="b"/>
              <a:pathLst>
                <a:path w="2133600" h="228600" extrusionOk="0">
                  <a:moveTo>
                    <a:pt x="2133600" y="0"/>
                  </a:moveTo>
                  <a:lnTo>
                    <a:pt x="0" y="0"/>
                  </a:lnTo>
                  <a:lnTo>
                    <a:pt x="0" y="228599"/>
                  </a:lnTo>
                  <a:lnTo>
                    <a:pt x="2133600" y="228599"/>
                  </a:lnTo>
                  <a:lnTo>
                    <a:pt x="213360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7"/>
          <p:cNvSpPr txBox="1"/>
          <p:nvPr/>
        </p:nvSpPr>
        <p:spPr>
          <a:xfrm>
            <a:off x="2144902" y="2103221"/>
            <a:ext cx="6947534" cy="1688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8100" marR="30480" lvl="0" indent="45720" algn="l" rtl="0">
              <a:lnSpc>
                <a:spcPct val="106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8100" marR="30480" lvl="0" indent="45720" algn="l" rtl="0">
              <a:lnSpc>
                <a:spcPct val="1064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8100" marR="30480" lvl="0" indent="45720" algn="l" rtl="0">
              <a:lnSpc>
                <a:spcPct val="1064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8100" marR="30480" lvl="0" indent="45720" algn="l" rtl="0">
              <a:lnSpc>
                <a:spcPct val="1064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8100" marR="30480" lvl="0" indent="45720" algn="l" rtl="0">
              <a:lnSpc>
                <a:spcPct val="1064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8100" marR="30480" lvl="0" indent="45720" algn="l" rtl="0">
              <a:lnSpc>
                <a:spcPct val="1064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8100" marR="30480" lvl="0" indent="45720" algn="l" rtl="0">
              <a:lnSpc>
                <a:spcPct val="1064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7"/>
          <p:cNvSpPr txBox="1"/>
          <p:nvPr/>
        </p:nvSpPr>
        <p:spPr>
          <a:xfrm>
            <a:off x="8311401" y="1208896"/>
            <a:ext cx="615300" cy="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8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98" name="Google Shape;198;p7"/>
          <p:cNvGrpSpPr/>
          <p:nvPr/>
        </p:nvGrpSpPr>
        <p:grpSpPr>
          <a:xfrm>
            <a:off x="2133599" y="152399"/>
            <a:ext cx="5183886" cy="915162"/>
            <a:chOff x="2133599" y="152399"/>
            <a:chExt cx="5183886" cy="915162"/>
          </a:xfrm>
        </p:grpSpPr>
        <p:sp>
          <p:nvSpPr>
            <p:cNvPr id="199" name="Google Shape;199;p7"/>
            <p:cNvSpPr/>
            <p:nvPr/>
          </p:nvSpPr>
          <p:spPr>
            <a:xfrm>
              <a:off x="2133599" y="152399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5181600" y="9144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2135885" y="153161"/>
              <a:ext cx="5181600" cy="914400"/>
            </a:xfrm>
            <a:custGeom>
              <a:avLst/>
              <a:gdLst/>
              <a:ahLst/>
              <a:cxnLst/>
              <a:rect l="l" t="t" r="r" b="b"/>
              <a:pathLst>
                <a:path w="5181600" h="914400" extrusionOk="0">
                  <a:moveTo>
                    <a:pt x="0" y="914400"/>
                  </a:moveTo>
                  <a:lnTo>
                    <a:pt x="5181600" y="9144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7"/>
          <p:cNvSpPr txBox="1"/>
          <p:nvPr/>
        </p:nvSpPr>
        <p:spPr>
          <a:xfrm>
            <a:off x="2133600" y="152400"/>
            <a:ext cx="5181600" cy="7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7150" rIns="0" bIns="0" anchor="t" anchorCtr="0">
            <a:spAutoFit/>
          </a:bodyPr>
          <a:lstStyle/>
          <a:p>
            <a:pPr marL="0" marR="57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Hyderabad Institute of Technology And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6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Management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7"/>
          <p:cNvGrpSpPr/>
          <p:nvPr/>
        </p:nvGrpSpPr>
        <p:grpSpPr>
          <a:xfrm>
            <a:off x="-7794" y="3313616"/>
            <a:ext cx="2135527" cy="905027"/>
            <a:chOff x="114299" y="2971799"/>
            <a:chExt cx="1905762" cy="1069086"/>
          </a:xfrm>
        </p:grpSpPr>
        <p:sp>
          <p:nvSpPr>
            <p:cNvPr id="203" name="Google Shape;203;p7"/>
            <p:cNvSpPr/>
            <p:nvPr/>
          </p:nvSpPr>
          <p:spPr>
            <a:xfrm>
              <a:off x="114299" y="2971799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1727200" y="0"/>
                  </a:moveTo>
                  <a:lnTo>
                    <a:pt x="177800" y="0"/>
                  </a:lnTo>
                  <a:lnTo>
                    <a:pt x="130530" y="6350"/>
                  </a:lnTo>
                  <a:lnTo>
                    <a:pt x="88061" y="24257"/>
                  </a:lnTo>
                  <a:lnTo>
                    <a:pt x="52069" y="52070"/>
                  </a:lnTo>
                  <a:lnTo>
                    <a:pt x="24269" y="88011"/>
                  </a:lnTo>
                  <a:lnTo>
                    <a:pt x="6351" y="130555"/>
                  </a:lnTo>
                  <a:lnTo>
                    <a:pt x="0" y="177800"/>
                  </a:lnTo>
                  <a:lnTo>
                    <a:pt x="0" y="889000"/>
                  </a:lnTo>
                  <a:lnTo>
                    <a:pt x="6351" y="936244"/>
                  </a:lnTo>
                  <a:lnTo>
                    <a:pt x="24269" y="978788"/>
                  </a:lnTo>
                  <a:lnTo>
                    <a:pt x="52069" y="1014730"/>
                  </a:lnTo>
                  <a:lnTo>
                    <a:pt x="88061" y="1042543"/>
                  </a:lnTo>
                  <a:lnTo>
                    <a:pt x="130530" y="1060450"/>
                  </a:lnTo>
                  <a:lnTo>
                    <a:pt x="177800" y="1066800"/>
                  </a:lnTo>
                  <a:lnTo>
                    <a:pt x="1727200" y="1066800"/>
                  </a:lnTo>
                  <a:lnTo>
                    <a:pt x="1774444" y="1060450"/>
                  </a:lnTo>
                  <a:lnTo>
                    <a:pt x="1816989" y="1042543"/>
                  </a:lnTo>
                  <a:lnTo>
                    <a:pt x="1852930" y="1014730"/>
                  </a:lnTo>
                  <a:lnTo>
                    <a:pt x="1880743" y="978788"/>
                  </a:lnTo>
                  <a:lnTo>
                    <a:pt x="1898650" y="936244"/>
                  </a:lnTo>
                  <a:lnTo>
                    <a:pt x="1905000" y="889000"/>
                  </a:lnTo>
                  <a:lnTo>
                    <a:pt x="1905000" y="177800"/>
                  </a:lnTo>
                  <a:lnTo>
                    <a:pt x="1898650" y="130555"/>
                  </a:lnTo>
                  <a:lnTo>
                    <a:pt x="1880743" y="88011"/>
                  </a:lnTo>
                  <a:lnTo>
                    <a:pt x="1852930" y="52070"/>
                  </a:lnTo>
                  <a:lnTo>
                    <a:pt x="1816989" y="24257"/>
                  </a:lnTo>
                  <a:lnTo>
                    <a:pt x="1774444" y="6350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Achievements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115061" y="2974085"/>
              <a:ext cx="1905000" cy="1066800"/>
            </a:xfrm>
            <a:custGeom>
              <a:avLst/>
              <a:gdLst/>
              <a:ahLst/>
              <a:cxnLst/>
              <a:rect l="l" t="t" r="r" b="b"/>
              <a:pathLst>
                <a:path w="1905000" h="1066800" extrusionOk="0">
                  <a:moveTo>
                    <a:pt x="0" y="177800"/>
                  </a:moveTo>
                  <a:lnTo>
                    <a:pt x="6351" y="130555"/>
                  </a:lnTo>
                  <a:lnTo>
                    <a:pt x="24269" y="88011"/>
                  </a:lnTo>
                  <a:lnTo>
                    <a:pt x="52069" y="52069"/>
                  </a:lnTo>
                  <a:lnTo>
                    <a:pt x="88061" y="24256"/>
                  </a:lnTo>
                  <a:lnTo>
                    <a:pt x="130530" y="6350"/>
                  </a:lnTo>
                  <a:lnTo>
                    <a:pt x="177799" y="0"/>
                  </a:lnTo>
                  <a:lnTo>
                    <a:pt x="1727200" y="0"/>
                  </a:lnTo>
                  <a:lnTo>
                    <a:pt x="1774444" y="6350"/>
                  </a:lnTo>
                  <a:lnTo>
                    <a:pt x="1816989" y="24256"/>
                  </a:lnTo>
                  <a:lnTo>
                    <a:pt x="1852930" y="52069"/>
                  </a:lnTo>
                  <a:lnTo>
                    <a:pt x="1880743" y="88011"/>
                  </a:lnTo>
                  <a:lnTo>
                    <a:pt x="1898650" y="130555"/>
                  </a:lnTo>
                  <a:lnTo>
                    <a:pt x="1905000" y="177800"/>
                  </a:lnTo>
                  <a:lnTo>
                    <a:pt x="1905000" y="889000"/>
                  </a:lnTo>
                  <a:lnTo>
                    <a:pt x="1898650" y="936244"/>
                  </a:lnTo>
                  <a:lnTo>
                    <a:pt x="1880743" y="978788"/>
                  </a:lnTo>
                  <a:lnTo>
                    <a:pt x="1852930" y="1014730"/>
                  </a:lnTo>
                  <a:lnTo>
                    <a:pt x="1816989" y="1042543"/>
                  </a:lnTo>
                  <a:lnTo>
                    <a:pt x="1774444" y="1060450"/>
                  </a:lnTo>
                  <a:lnTo>
                    <a:pt x="1727200" y="1066800"/>
                  </a:lnTo>
                  <a:lnTo>
                    <a:pt x="177799" y="1066800"/>
                  </a:lnTo>
                  <a:lnTo>
                    <a:pt x="130530" y="1060450"/>
                  </a:lnTo>
                  <a:lnTo>
                    <a:pt x="88061" y="1042543"/>
                  </a:lnTo>
                  <a:lnTo>
                    <a:pt x="52069" y="1014730"/>
                  </a:lnTo>
                  <a:lnTo>
                    <a:pt x="24269" y="978788"/>
                  </a:lnTo>
                  <a:lnTo>
                    <a:pt x="6351" y="936244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noFill/>
            <a:ln w="25900" cap="flat" cmpd="sng">
              <a:solidFill>
                <a:srgbClr val="385D8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p7"/>
          <p:cNvSpPr/>
          <p:nvPr/>
        </p:nvSpPr>
        <p:spPr>
          <a:xfrm>
            <a:off x="2286000" y="1710690"/>
            <a:ext cx="6640661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endParaRPr lang="en-US" dirty="0"/>
          </a:p>
          <a:p>
            <a:pPr marL="285750" lvl="1" indent="-28575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Students secured prizes with highlights such as first place in PPT and project competitions, including prizes for Prudhvi Yashwanth Reddy &amp; Shaik Mahammad Bilal </a:t>
            </a:r>
            <a:r>
              <a:rPr lang="en-US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NRTEC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285750" lvl="1" indent="-285750" algn="just">
              <a:buFont typeface="Wingdings" panose="05000000000000000000" pitchFamily="2" charset="2"/>
              <a:buChar char="q"/>
            </a:pPr>
            <a:endParaRPr lang="en-US" dirty="0">
              <a:solidFill>
                <a:schemeClr val="bg1"/>
              </a:solidFill>
            </a:endParaRPr>
          </a:p>
          <a:p>
            <a:pPr marL="285750" lvl="1" indent="-28575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Mr. Santosh Naik, faculty, Mechanical Engineering has participated as a Program Committee member and Reviewer in the 4th International Conference on Communication and Computational Technology held during 28th-29th January 2022. </a:t>
            </a:r>
            <a:endParaRPr lang="en-US" sz="1200" dirty="0"/>
          </a:p>
          <a:p>
            <a:pPr marL="285750" lvl="1" indent="-285750" algn="just">
              <a:buFont typeface="Wingdings" panose="05000000000000000000" pitchFamily="2" charset="2"/>
              <a:buChar char="q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D7953A-1B61-411C-50E7-0585FAF5EC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6639" y="3667217"/>
            <a:ext cx="6124059" cy="28658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/>
          <p:nvPr/>
        </p:nvSpPr>
        <p:spPr>
          <a:xfrm>
            <a:off x="0" y="152399"/>
            <a:ext cx="9144000" cy="1447800"/>
          </a:xfrm>
          <a:custGeom>
            <a:avLst/>
            <a:gdLst/>
            <a:ahLst/>
            <a:cxnLst/>
            <a:rect l="l" t="t" r="r" b="b"/>
            <a:pathLst>
              <a:path w="9144000" h="1447800" extrusionOk="0">
                <a:moveTo>
                  <a:pt x="9144000" y="0"/>
                </a:moveTo>
                <a:lnTo>
                  <a:pt x="0" y="0"/>
                </a:lnTo>
                <a:lnTo>
                  <a:pt x="0" y="1447800"/>
                </a:lnTo>
                <a:lnTo>
                  <a:pt x="9144000" y="1447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0" name="Google Shape;250;p10"/>
          <p:cNvGrpSpPr/>
          <p:nvPr/>
        </p:nvGrpSpPr>
        <p:grpSpPr>
          <a:xfrm>
            <a:off x="2133599" y="152399"/>
            <a:ext cx="5183886" cy="762762"/>
            <a:chOff x="2133599" y="152399"/>
            <a:chExt cx="5183886" cy="762762"/>
          </a:xfrm>
        </p:grpSpPr>
        <p:sp>
          <p:nvSpPr>
            <p:cNvPr id="251" name="Google Shape;251;p10"/>
            <p:cNvSpPr/>
            <p:nvPr/>
          </p:nvSpPr>
          <p:spPr>
            <a:xfrm>
              <a:off x="2133599" y="152399"/>
              <a:ext cx="5181600" cy="762000"/>
            </a:xfrm>
            <a:custGeom>
              <a:avLst/>
              <a:gdLst/>
              <a:ahLst/>
              <a:cxnLst/>
              <a:rect l="l" t="t" r="r" b="b"/>
              <a:pathLst>
                <a:path w="5181600" h="7620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5181600" y="7620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0"/>
            <p:cNvSpPr/>
            <p:nvPr/>
          </p:nvSpPr>
          <p:spPr>
            <a:xfrm>
              <a:off x="2135885" y="153161"/>
              <a:ext cx="5181600" cy="762000"/>
            </a:xfrm>
            <a:custGeom>
              <a:avLst/>
              <a:gdLst/>
              <a:ahLst/>
              <a:cxnLst/>
              <a:rect l="l" t="t" r="r" b="b"/>
              <a:pathLst>
                <a:path w="5181600" h="762000" extrusionOk="0">
                  <a:moveTo>
                    <a:pt x="0" y="762000"/>
                  </a:moveTo>
                  <a:lnTo>
                    <a:pt x="5181600" y="7620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3" name="Google Shape;25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482" y="226059"/>
            <a:ext cx="1219200" cy="1277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91082" y="73659"/>
            <a:ext cx="1752599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0"/>
          <p:cNvSpPr/>
          <p:nvPr/>
        </p:nvSpPr>
        <p:spPr>
          <a:xfrm>
            <a:off x="25717" y="1673859"/>
            <a:ext cx="1726883" cy="5056125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2438400"/>
                </a:moveTo>
                <a:lnTo>
                  <a:pt x="0" y="243840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2438400"/>
                </a:lnTo>
                <a:close/>
              </a:path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2209800"/>
                </a:lnTo>
                <a:lnTo>
                  <a:pt x="2133600" y="22098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0"/>
          <p:cNvSpPr txBox="1"/>
          <p:nvPr/>
        </p:nvSpPr>
        <p:spPr>
          <a:xfrm>
            <a:off x="25717" y="3657600"/>
            <a:ext cx="1726883" cy="44371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Republic day celebration</a:t>
            </a: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0"/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0"/>
          <p:cNvSpPr/>
          <p:nvPr/>
        </p:nvSpPr>
        <p:spPr>
          <a:xfrm>
            <a:off x="1981200" y="226059"/>
            <a:ext cx="4800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12192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08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0"/>
          <p:cNvSpPr/>
          <p:nvPr/>
        </p:nvSpPr>
        <p:spPr>
          <a:xfrm>
            <a:off x="2131141" y="1779687"/>
            <a:ext cx="6784259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0" i="0" u="none" strike="noStrike" cap="none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-US" dirty="0">
                <a:solidFill>
                  <a:schemeClr val="bg1"/>
                </a:solidFill>
              </a:rPr>
              <a:t>he Hyderabad Institute of Technology and Management (HITAM) celebrated the </a:t>
            </a:r>
            <a:r>
              <a:rPr lang="en-US" b="1" dirty="0">
                <a:solidFill>
                  <a:schemeClr val="bg1"/>
                </a:solidFill>
              </a:rPr>
              <a:t>73rd Republic Day of India</a:t>
            </a:r>
            <a:r>
              <a:rPr lang="en-US" dirty="0">
                <a:solidFill>
                  <a:schemeClr val="bg1"/>
                </a:solidFill>
              </a:rPr>
              <a:t> with great enthusiasm, patriotism, and a sense of national pride on </a:t>
            </a:r>
            <a:r>
              <a:rPr lang="en-US" b="1" dirty="0">
                <a:solidFill>
                  <a:schemeClr val="bg1"/>
                </a:solidFill>
              </a:rPr>
              <a:t>26th January 2023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event was held in the campus courtyard and attended by students, faculty, and </a:t>
            </a:r>
            <a:r>
              <a:rPr lang="en-US" dirty="0" err="1">
                <a:solidFill>
                  <a:schemeClr val="bg1"/>
                </a:solidFill>
              </a:rPr>
              <a:t>staff.The</a:t>
            </a:r>
            <a:r>
              <a:rPr lang="en-US" dirty="0">
                <a:solidFill>
                  <a:schemeClr val="bg1"/>
                </a:solidFill>
              </a:rPr>
              <a:t> celebration commenced with the </a:t>
            </a:r>
            <a:r>
              <a:rPr lang="en-US" b="1" dirty="0">
                <a:solidFill>
                  <a:schemeClr val="bg1"/>
                </a:solidFill>
              </a:rPr>
              <a:t>hoisting of the national flag</a:t>
            </a:r>
            <a:r>
              <a:rPr lang="en-US" dirty="0">
                <a:solidFill>
                  <a:schemeClr val="bg1"/>
                </a:solidFill>
              </a:rPr>
              <a:t> by the Director, followed by the </a:t>
            </a:r>
            <a:r>
              <a:rPr lang="en-US" b="1" dirty="0">
                <a:solidFill>
                  <a:schemeClr val="bg1"/>
                </a:solidFill>
              </a:rPr>
              <a:t>singing of the National Anthem</a:t>
            </a:r>
            <a:r>
              <a:rPr lang="en-US" dirty="0">
                <a:solidFill>
                  <a:schemeClr val="bg1"/>
                </a:solidFill>
              </a:rPr>
              <a:t>, creating an atmosphere of unity and reverence.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 his address, the Director highlighted the importance of the Constitution of India and encouraged students to become responsible citizens contributing positively to the nation.</a:t>
            </a:r>
          </a:p>
          <a:p>
            <a:r>
              <a:rPr lang="en-US" dirty="0"/>
              <a:t> </a:t>
            </a:r>
            <a:endParaRPr b="0" i="0" u="none" strike="noStrike" cap="none" dirty="0">
              <a:solidFill>
                <a:srgbClr val="F2F2F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10"/>
          <p:cNvSpPr txBox="1"/>
          <p:nvPr/>
        </p:nvSpPr>
        <p:spPr>
          <a:xfrm>
            <a:off x="8024813" y="1335220"/>
            <a:ext cx="814705" cy="167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</a:t>
            </a:r>
            <a:r>
              <a:rPr lang="en-US" sz="1000" b="1" dirty="0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9</a:t>
            </a:r>
            <a:endParaRPr sz="1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8B9DD6-0FB0-F664-63E4-2A66FC5C52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0672" y="4201921"/>
            <a:ext cx="6154947" cy="23357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>
          <a:extLst>
            <a:ext uri="{FF2B5EF4-FFF2-40B4-BE49-F238E27FC236}">
              <a16:creationId xmlns:a16="http://schemas.microsoft.com/office/drawing/2014/main" id="{ED7747B7-915D-8B19-DB48-4DE7FF85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>
            <a:extLst>
              <a:ext uri="{FF2B5EF4-FFF2-40B4-BE49-F238E27FC236}">
                <a16:creationId xmlns:a16="http://schemas.microsoft.com/office/drawing/2014/main" id="{87094719-078C-53E0-31F9-706DAFC0C76A}"/>
              </a:ext>
            </a:extLst>
          </p:cNvPr>
          <p:cNvSpPr/>
          <p:nvPr/>
        </p:nvSpPr>
        <p:spPr>
          <a:xfrm>
            <a:off x="0" y="152399"/>
            <a:ext cx="9144000" cy="1447800"/>
          </a:xfrm>
          <a:custGeom>
            <a:avLst/>
            <a:gdLst/>
            <a:ahLst/>
            <a:cxnLst/>
            <a:rect l="l" t="t" r="r" b="b"/>
            <a:pathLst>
              <a:path w="9144000" h="1447800" extrusionOk="0">
                <a:moveTo>
                  <a:pt x="9144000" y="0"/>
                </a:moveTo>
                <a:lnTo>
                  <a:pt x="0" y="0"/>
                </a:lnTo>
                <a:lnTo>
                  <a:pt x="0" y="1447800"/>
                </a:lnTo>
                <a:lnTo>
                  <a:pt x="9144000" y="1447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0" name="Google Shape;250;p10">
            <a:extLst>
              <a:ext uri="{FF2B5EF4-FFF2-40B4-BE49-F238E27FC236}">
                <a16:creationId xmlns:a16="http://schemas.microsoft.com/office/drawing/2014/main" id="{7E8AA54B-BBD1-09E3-5994-FC371457E85A}"/>
              </a:ext>
            </a:extLst>
          </p:cNvPr>
          <p:cNvGrpSpPr/>
          <p:nvPr/>
        </p:nvGrpSpPr>
        <p:grpSpPr>
          <a:xfrm>
            <a:off x="2133599" y="152399"/>
            <a:ext cx="5183886" cy="762762"/>
            <a:chOff x="2133599" y="152399"/>
            <a:chExt cx="5183886" cy="762762"/>
          </a:xfrm>
        </p:grpSpPr>
        <p:sp>
          <p:nvSpPr>
            <p:cNvPr id="251" name="Google Shape;251;p10">
              <a:extLst>
                <a:ext uri="{FF2B5EF4-FFF2-40B4-BE49-F238E27FC236}">
                  <a16:creationId xmlns:a16="http://schemas.microsoft.com/office/drawing/2014/main" id="{157F1667-3AF3-EDC6-F13A-5DD7DE672327}"/>
                </a:ext>
              </a:extLst>
            </p:cNvPr>
            <p:cNvSpPr/>
            <p:nvPr/>
          </p:nvSpPr>
          <p:spPr>
            <a:xfrm>
              <a:off x="2133599" y="152399"/>
              <a:ext cx="5181600" cy="762000"/>
            </a:xfrm>
            <a:custGeom>
              <a:avLst/>
              <a:gdLst/>
              <a:ahLst/>
              <a:cxnLst/>
              <a:rect l="l" t="t" r="r" b="b"/>
              <a:pathLst>
                <a:path w="5181600" h="762000" extrusionOk="0">
                  <a:moveTo>
                    <a:pt x="51816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5181600" y="762000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0">
              <a:extLst>
                <a:ext uri="{FF2B5EF4-FFF2-40B4-BE49-F238E27FC236}">
                  <a16:creationId xmlns:a16="http://schemas.microsoft.com/office/drawing/2014/main" id="{02263DED-4786-D81D-CDEF-1F085F9720DB}"/>
                </a:ext>
              </a:extLst>
            </p:cNvPr>
            <p:cNvSpPr/>
            <p:nvPr/>
          </p:nvSpPr>
          <p:spPr>
            <a:xfrm>
              <a:off x="2135885" y="153161"/>
              <a:ext cx="5181600" cy="762000"/>
            </a:xfrm>
            <a:custGeom>
              <a:avLst/>
              <a:gdLst/>
              <a:ahLst/>
              <a:cxnLst/>
              <a:rect l="l" t="t" r="r" b="b"/>
              <a:pathLst>
                <a:path w="5181600" h="762000" extrusionOk="0">
                  <a:moveTo>
                    <a:pt x="0" y="762000"/>
                  </a:moveTo>
                  <a:lnTo>
                    <a:pt x="5181600" y="762000"/>
                  </a:lnTo>
                  <a:lnTo>
                    <a:pt x="51816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noFill/>
            <a:ln w="259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3" name="Google Shape;253;p10">
            <a:extLst>
              <a:ext uri="{FF2B5EF4-FFF2-40B4-BE49-F238E27FC236}">
                <a16:creationId xmlns:a16="http://schemas.microsoft.com/office/drawing/2014/main" id="{79ACAE16-D5ED-A54D-396B-0A6DF44858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482" y="226059"/>
            <a:ext cx="1219200" cy="1277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0">
            <a:extLst>
              <a:ext uri="{FF2B5EF4-FFF2-40B4-BE49-F238E27FC236}">
                <a16:creationId xmlns:a16="http://schemas.microsoft.com/office/drawing/2014/main" id="{824A651E-A082-C203-1F30-E231E9F280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91082" y="73659"/>
            <a:ext cx="1752599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0">
            <a:extLst>
              <a:ext uri="{FF2B5EF4-FFF2-40B4-BE49-F238E27FC236}">
                <a16:creationId xmlns:a16="http://schemas.microsoft.com/office/drawing/2014/main" id="{8A4D6DAE-A36A-C252-F3AF-5FF29422B086}"/>
              </a:ext>
            </a:extLst>
          </p:cNvPr>
          <p:cNvSpPr/>
          <p:nvPr/>
        </p:nvSpPr>
        <p:spPr>
          <a:xfrm>
            <a:off x="25717" y="1673859"/>
            <a:ext cx="1726883" cy="5056125"/>
          </a:xfrm>
          <a:custGeom>
            <a:avLst/>
            <a:gdLst/>
            <a:ahLst/>
            <a:cxnLst/>
            <a:rect l="l" t="t" r="r" b="b"/>
            <a:pathLst>
              <a:path w="2133600" h="5410200" extrusionOk="0">
                <a:moveTo>
                  <a:pt x="2133600" y="2438400"/>
                </a:moveTo>
                <a:lnTo>
                  <a:pt x="0" y="2438400"/>
                </a:lnTo>
                <a:lnTo>
                  <a:pt x="0" y="5410200"/>
                </a:lnTo>
                <a:lnTo>
                  <a:pt x="2133600" y="5410200"/>
                </a:lnTo>
                <a:lnTo>
                  <a:pt x="2133600" y="2438400"/>
                </a:lnTo>
                <a:close/>
              </a:path>
              <a:path w="2133600" h="5410200" extrusionOk="0">
                <a:moveTo>
                  <a:pt x="2133600" y="0"/>
                </a:moveTo>
                <a:lnTo>
                  <a:pt x="0" y="0"/>
                </a:lnTo>
                <a:lnTo>
                  <a:pt x="0" y="2209800"/>
                </a:lnTo>
                <a:lnTo>
                  <a:pt x="2133600" y="2209800"/>
                </a:lnTo>
                <a:lnTo>
                  <a:pt x="213360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0">
            <a:extLst>
              <a:ext uri="{FF2B5EF4-FFF2-40B4-BE49-F238E27FC236}">
                <a16:creationId xmlns:a16="http://schemas.microsoft.com/office/drawing/2014/main" id="{AD2DEAF0-A649-EF60-70F7-BF6F972E8AA5}"/>
              </a:ext>
            </a:extLst>
          </p:cNvPr>
          <p:cNvSpPr txBox="1"/>
          <p:nvPr/>
        </p:nvSpPr>
        <p:spPr>
          <a:xfrm>
            <a:off x="25717" y="3657600"/>
            <a:ext cx="1726883" cy="44371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Republic day celebration</a:t>
            </a: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0">
            <a:extLst>
              <a:ext uri="{FF2B5EF4-FFF2-40B4-BE49-F238E27FC236}">
                <a16:creationId xmlns:a16="http://schemas.microsoft.com/office/drawing/2014/main" id="{C5956555-03BA-48C5-0934-FBEEAF8B20D9}"/>
              </a:ext>
            </a:extLst>
          </p:cNvPr>
          <p:cNvSpPr txBox="1"/>
          <p:nvPr/>
        </p:nvSpPr>
        <p:spPr>
          <a:xfrm>
            <a:off x="307258" y="1752600"/>
            <a:ext cx="132016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NEWS LETTER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0">
            <a:extLst>
              <a:ext uri="{FF2B5EF4-FFF2-40B4-BE49-F238E27FC236}">
                <a16:creationId xmlns:a16="http://schemas.microsoft.com/office/drawing/2014/main" id="{754F4420-1F52-02F5-662D-C16992F80227}"/>
              </a:ext>
            </a:extLst>
          </p:cNvPr>
          <p:cNvSpPr/>
          <p:nvPr/>
        </p:nvSpPr>
        <p:spPr>
          <a:xfrm>
            <a:off x="1981200" y="226059"/>
            <a:ext cx="4800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12192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Hyderabad Institute of Technology And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08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0">
            <a:extLst>
              <a:ext uri="{FF2B5EF4-FFF2-40B4-BE49-F238E27FC236}">
                <a16:creationId xmlns:a16="http://schemas.microsoft.com/office/drawing/2014/main" id="{20A56807-3B11-0F0C-29DD-38B48F8F0390}"/>
              </a:ext>
            </a:extLst>
          </p:cNvPr>
          <p:cNvSpPr/>
          <p:nvPr/>
        </p:nvSpPr>
        <p:spPr>
          <a:xfrm>
            <a:off x="2131141" y="1779687"/>
            <a:ext cx="6784259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bg1"/>
                </a:solidFill>
              </a:rPr>
              <a:t>Mr</a:t>
            </a:r>
            <a:r>
              <a:rPr lang="en-US" sz="1800" dirty="0">
                <a:solidFill>
                  <a:schemeClr val="bg1"/>
                </a:solidFill>
              </a:rPr>
              <a:t> SNS Santosh has contributed significantly to make the event </a:t>
            </a:r>
            <a:r>
              <a:rPr lang="en-US" sz="1800" dirty="0" err="1">
                <a:solidFill>
                  <a:schemeClr val="bg1"/>
                </a:solidFill>
              </a:rPr>
              <a:t>enhancing.Students</a:t>
            </a:r>
            <a:r>
              <a:rPr lang="en-US" sz="1800" dirty="0">
                <a:solidFill>
                  <a:schemeClr val="bg1"/>
                </a:solidFill>
              </a:rPr>
              <a:t> from various departments presented </a:t>
            </a:r>
            <a:r>
              <a:rPr lang="en-US" sz="1800" b="1" dirty="0">
                <a:solidFill>
                  <a:schemeClr val="bg1"/>
                </a:solidFill>
              </a:rPr>
              <a:t>patriotic songs, speeches, and cultural performances</a:t>
            </a:r>
            <a:r>
              <a:rPr lang="en-US" sz="1800" dirty="0">
                <a:solidFill>
                  <a:schemeClr val="bg1"/>
                </a:solidFill>
              </a:rPr>
              <a:t> reflecting the spirit of the day.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 special skit by Mechanical Engineering students emphasized the role of youth in building a progressive and inclusive India.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The event concluded with a vote of thanks and the distribution of refreshments. The celebration served as a reminder of India’s democratic values and HITAM's commitment to fostering civic responsibility and national spirit among students.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/>
              <a:t> </a:t>
            </a:r>
            <a:endParaRPr sz="1800" b="0" i="0" u="none" strike="noStrike" cap="none" dirty="0">
              <a:solidFill>
                <a:srgbClr val="F2F2F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10">
            <a:extLst>
              <a:ext uri="{FF2B5EF4-FFF2-40B4-BE49-F238E27FC236}">
                <a16:creationId xmlns:a16="http://schemas.microsoft.com/office/drawing/2014/main" id="{054BC1BF-0905-E13C-23A6-1CBB13B89219}"/>
              </a:ext>
            </a:extLst>
          </p:cNvPr>
          <p:cNvSpPr txBox="1"/>
          <p:nvPr/>
        </p:nvSpPr>
        <p:spPr>
          <a:xfrm>
            <a:off x="8024813" y="1335220"/>
            <a:ext cx="814705" cy="167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9F2800"/>
                </a:solidFill>
                <a:latin typeface="Trebuchet MS"/>
                <a:ea typeface="Trebuchet MS"/>
                <a:cs typeface="Trebuchet MS"/>
                <a:sym typeface="Trebuchet MS"/>
              </a:rPr>
              <a:t>P A G E 10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37407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1165</Words>
  <Application>Microsoft Office PowerPoint</Application>
  <PresentationFormat>On-screen Show (4:3)</PresentationFormat>
  <Paragraphs>129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Courier New</vt:lpstr>
      <vt:lpstr>Noto Sans Symbols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Hyderabad Institute of Technology And Management</vt:lpstr>
      <vt:lpstr>Hyderabad Institute of Technology And Management</vt:lpstr>
      <vt:lpstr>   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Zuriah Saif</cp:lastModifiedBy>
  <cp:revision>4</cp:revision>
  <dcterms:created xsi:type="dcterms:W3CDTF">2024-10-01T07:02:06Z</dcterms:created>
  <dcterms:modified xsi:type="dcterms:W3CDTF">2025-07-23T06:15:00Z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2024-10-01T00:00:00Z</vt:filetime>
  </property>
</Properties>
</file>