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8" r:id="rId7"/>
    <p:sldId id="266" r:id="rId8"/>
    <p:sldId id="261" r:id="rId9"/>
    <p:sldId id="269" r:id="rId10"/>
    <p:sldId id="270" r:id="rId11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pc58lu1dEOH4wiHxFQY6LnlUq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3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" name="Google Shape;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E04341C4-C9BF-7E10-90E4-D36CD4136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>
            <a:extLst>
              <a:ext uri="{FF2B5EF4-FFF2-40B4-BE49-F238E27FC236}">
                <a16:creationId xmlns:a16="http://schemas.microsoft.com/office/drawing/2014/main" id="{927D21DC-CDAA-CDE7-941F-46254A3B3C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>
            <a:extLst>
              <a:ext uri="{FF2B5EF4-FFF2-40B4-BE49-F238E27FC236}">
                <a16:creationId xmlns:a16="http://schemas.microsoft.com/office/drawing/2014/main" id="{D5704564-35AD-408A-BD02-0587DA72A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9226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57ECE741-225C-6BBD-C106-B159A8AE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>
            <a:extLst>
              <a:ext uri="{FF2B5EF4-FFF2-40B4-BE49-F238E27FC236}">
                <a16:creationId xmlns:a16="http://schemas.microsoft.com/office/drawing/2014/main" id="{A774AEC2-2125-DDE4-D0D7-41B9A9B98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>
            <a:extLst>
              <a:ext uri="{FF2B5EF4-FFF2-40B4-BE49-F238E27FC236}">
                <a16:creationId xmlns:a16="http://schemas.microsoft.com/office/drawing/2014/main" id="{A75FD5E4-0D9A-5A42-4558-6905F3610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3023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28A836E0-FEDD-870D-1808-5FDED8EDC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>
            <a:extLst>
              <a:ext uri="{FF2B5EF4-FFF2-40B4-BE49-F238E27FC236}">
                <a16:creationId xmlns:a16="http://schemas.microsoft.com/office/drawing/2014/main" id="{D07BA512-96E8-19A7-CAB3-448D131AE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6:notes">
            <a:extLst>
              <a:ext uri="{FF2B5EF4-FFF2-40B4-BE49-F238E27FC236}">
                <a16:creationId xmlns:a16="http://schemas.microsoft.com/office/drawing/2014/main" id="{4B72A619-CBCA-9985-6E77-0CF1692097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9966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B6C309F6-2944-1B4F-F6BD-4249BAD62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>
            <a:extLst>
              <a:ext uri="{FF2B5EF4-FFF2-40B4-BE49-F238E27FC236}">
                <a16:creationId xmlns:a16="http://schemas.microsoft.com/office/drawing/2014/main" id="{789779A7-5262-F984-2E12-8419AFA49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6:notes">
            <a:extLst>
              <a:ext uri="{FF2B5EF4-FFF2-40B4-BE49-F238E27FC236}">
                <a16:creationId xmlns:a16="http://schemas.microsoft.com/office/drawing/2014/main" id="{E66804E7-6962-8A3F-76C8-FF1A97C30A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6090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/>
          <p:nvPr/>
        </p:nvSpPr>
        <p:spPr>
          <a:xfrm>
            <a:off x="0" y="1447799"/>
            <a:ext cx="9144000" cy="5410200"/>
          </a:xfrm>
          <a:custGeom>
            <a:avLst/>
            <a:gdLst/>
            <a:ahLst/>
            <a:cxnLst/>
            <a:rect l="l" t="t" r="r" b="b"/>
            <a:pathLst>
              <a:path w="9144000" h="5410200" extrusionOk="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/>
          <p:nvPr/>
        </p:nvSpPr>
        <p:spPr>
          <a:xfrm>
            <a:off x="0" y="1447799"/>
            <a:ext cx="9144000" cy="5410200"/>
          </a:xfrm>
          <a:custGeom>
            <a:avLst/>
            <a:gdLst/>
            <a:ahLst/>
            <a:cxnLst/>
            <a:rect l="l" t="t" r="r" b="b"/>
            <a:pathLst>
              <a:path w="9144000" h="5410200" extrusionOk="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1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0" y="0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 extrusionOk="0">
                <a:moveTo>
                  <a:pt x="9144000" y="0"/>
                </a:moveTo>
                <a:lnTo>
                  <a:pt x="0" y="0"/>
                </a:lnTo>
                <a:lnTo>
                  <a:pt x="0" y="1447800"/>
                </a:lnTo>
                <a:lnTo>
                  <a:pt x="9144000" y="144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 txBox="1"/>
          <p:nvPr/>
        </p:nvSpPr>
        <p:spPr>
          <a:xfrm>
            <a:off x="3121914" y="1141602"/>
            <a:ext cx="43458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Volume 11  -ISSUE of September 2022- December 2022</a:t>
            </a:r>
            <a:endParaRPr sz="1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1" name="Google Shape;51;p1"/>
          <p:cNvGrpSpPr/>
          <p:nvPr/>
        </p:nvGrpSpPr>
        <p:grpSpPr>
          <a:xfrm>
            <a:off x="2133599" y="0"/>
            <a:ext cx="7010401" cy="1069086"/>
            <a:chOff x="2133599" y="0"/>
            <a:chExt cx="7010401" cy="1069086"/>
          </a:xfrm>
        </p:grpSpPr>
        <p:pic>
          <p:nvPicPr>
            <p:cNvPr id="52" name="Google Shape;52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600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1"/>
            <p:cNvSpPr/>
            <p:nvPr/>
          </p:nvSpPr>
          <p:spPr>
            <a:xfrm>
              <a:off x="2133599" y="152400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135885" y="154686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399"/>
                  </a:moveTo>
                  <a:lnTo>
                    <a:pt x="5181600" y="914399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399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1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1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0"/>
            <a:ext cx="1447800" cy="142951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/>
        </p:nvSpPr>
        <p:spPr>
          <a:xfrm>
            <a:off x="490727" y="2320401"/>
            <a:ext cx="870585" cy="19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9" name="Google Shape;5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1429512"/>
            <a:ext cx="4781421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0" y="4038600"/>
            <a:ext cx="9144000" cy="205634"/>
          </a:xfrm>
          <a:prstGeom prst="rect">
            <a:avLst/>
          </a:prstGeom>
          <a:solidFill>
            <a:srgbClr val="097A1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6830" marR="0" lvl="0" indent="0" algn="ctr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 of  Mechanical Engineering News Letter 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6236" y="4436071"/>
            <a:ext cx="4376758" cy="2175041"/>
          </a:xfrm>
          <a:custGeom>
            <a:avLst/>
            <a:gdLst/>
            <a:ahLst/>
            <a:cxnLst/>
            <a:rect l="l" t="t" r="r" b="b"/>
            <a:pathLst>
              <a:path w="4191000" h="1676400" extrusionOk="0">
                <a:moveTo>
                  <a:pt x="3831716" y="0"/>
                </a:moveTo>
                <a:lnTo>
                  <a:pt x="359359" y="0"/>
                </a:lnTo>
                <a:lnTo>
                  <a:pt x="263817" y="7366"/>
                </a:lnTo>
                <a:lnTo>
                  <a:pt x="177977" y="28320"/>
                </a:lnTo>
                <a:lnTo>
                  <a:pt x="105244" y="60579"/>
                </a:lnTo>
                <a:lnTo>
                  <a:pt x="49060" y="102488"/>
                </a:lnTo>
                <a:lnTo>
                  <a:pt x="12827" y="152019"/>
                </a:lnTo>
                <a:lnTo>
                  <a:pt x="0" y="207010"/>
                </a:lnTo>
                <a:lnTo>
                  <a:pt x="0" y="1469402"/>
                </a:lnTo>
                <a:lnTo>
                  <a:pt x="12827" y="1524431"/>
                </a:lnTo>
                <a:lnTo>
                  <a:pt x="49060" y="1573872"/>
                </a:lnTo>
                <a:lnTo>
                  <a:pt x="105244" y="1615770"/>
                </a:lnTo>
                <a:lnTo>
                  <a:pt x="177977" y="1648142"/>
                </a:lnTo>
                <a:lnTo>
                  <a:pt x="263817" y="1669008"/>
                </a:lnTo>
                <a:lnTo>
                  <a:pt x="359359" y="1676400"/>
                </a:lnTo>
                <a:lnTo>
                  <a:pt x="3831716" y="1676400"/>
                </a:lnTo>
                <a:lnTo>
                  <a:pt x="3927221" y="1669008"/>
                </a:lnTo>
                <a:lnTo>
                  <a:pt x="4013073" y="1648142"/>
                </a:lnTo>
                <a:lnTo>
                  <a:pt x="4085716" y="1615770"/>
                </a:lnTo>
                <a:lnTo>
                  <a:pt x="4141978" y="1573872"/>
                </a:lnTo>
                <a:lnTo>
                  <a:pt x="4178173" y="1524431"/>
                </a:lnTo>
                <a:lnTo>
                  <a:pt x="4191000" y="1469402"/>
                </a:lnTo>
                <a:lnTo>
                  <a:pt x="4191000" y="207010"/>
                </a:lnTo>
                <a:lnTo>
                  <a:pt x="4178173" y="152019"/>
                </a:lnTo>
                <a:lnTo>
                  <a:pt x="4141978" y="102488"/>
                </a:lnTo>
                <a:lnTo>
                  <a:pt x="4085716" y="60579"/>
                </a:lnTo>
                <a:lnTo>
                  <a:pt x="4013073" y="28320"/>
                </a:lnTo>
                <a:lnTo>
                  <a:pt x="3927221" y="7366"/>
                </a:lnTo>
                <a:lnTo>
                  <a:pt x="3831716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516606" y="5016663"/>
            <a:ext cx="422402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Editorial Team</a:t>
            </a:r>
            <a:r>
              <a:rPr lang="en-US" sz="12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200" b="1" i="1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1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lvl="0">
              <a:spcBef>
                <a:spcPts val="100"/>
              </a:spcBef>
              <a:buSzPts val="1200"/>
            </a:pPr>
            <a:r>
              <a:rPr lang="en-US" sz="12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Mr</a:t>
            </a:r>
            <a:r>
              <a:rPr lang="en-US" dirty="0">
                <a:solidFill>
                  <a:srgbClr val="FFFF00"/>
                </a:solidFill>
              </a:rPr>
              <a:t> Santosh Naik </a:t>
            </a:r>
            <a:r>
              <a:rPr lang="en-US" sz="14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(Editor-in-chief).</a:t>
            </a:r>
            <a:endParaRPr sz="1400" b="0" i="0" u="none" strike="noStrike" cap="none" dirty="0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568475" y="5768852"/>
            <a:ext cx="2819400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>
              <a:buSzPts val="1400"/>
            </a:pPr>
            <a:r>
              <a:rPr lang="en-US" dirty="0" err="1">
                <a:solidFill>
                  <a:srgbClr val="FFFF00"/>
                </a:solidFill>
              </a:rPr>
              <a:t>K.Sandeep</a:t>
            </a:r>
            <a:r>
              <a:rPr lang="en-US" dirty="0">
                <a:solidFill>
                  <a:srgbClr val="FFFF00"/>
                </a:solidFill>
              </a:rPr>
              <a:t> &amp; </a:t>
            </a:r>
            <a:r>
              <a:rPr lang="en-US" dirty="0" err="1">
                <a:solidFill>
                  <a:srgbClr val="FFFF00"/>
                </a:solidFill>
              </a:rPr>
              <a:t>G.Nithin</a:t>
            </a:r>
            <a:endParaRPr sz="1400" b="0" i="0" u="none" strike="noStrike" cap="none" dirty="0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2426899" y="5792934"/>
            <a:ext cx="1167184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</a:t>
            </a:r>
            <a:r>
              <a:rPr lang="en-US" sz="12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0" i="0" u="none" strike="noStrike" cap="none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5234565" y="4386871"/>
            <a:ext cx="3886200" cy="2101900"/>
          </a:xfrm>
          <a:custGeom>
            <a:avLst/>
            <a:gdLst/>
            <a:ahLst/>
            <a:cxnLst/>
            <a:rect l="l" t="t" r="r" b="b"/>
            <a:pathLst>
              <a:path w="3505200" h="1676400" extrusionOk="0">
                <a:moveTo>
                  <a:pt x="3173349" y="0"/>
                </a:moveTo>
                <a:lnTo>
                  <a:pt x="331850" y="0"/>
                </a:lnTo>
                <a:lnTo>
                  <a:pt x="243586" y="7366"/>
                </a:lnTo>
                <a:lnTo>
                  <a:pt x="164337" y="28193"/>
                </a:lnTo>
                <a:lnTo>
                  <a:pt x="97154" y="60579"/>
                </a:lnTo>
                <a:lnTo>
                  <a:pt x="45338" y="102488"/>
                </a:lnTo>
                <a:lnTo>
                  <a:pt x="11811" y="152019"/>
                </a:lnTo>
                <a:lnTo>
                  <a:pt x="0" y="207010"/>
                </a:lnTo>
                <a:lnTo>
                  <a:pt x="0" y="1469415"/>
                </a:lnTo>
                <a:lnTo>
                  <a:pt x="11811" y="1524431"/>
                </a:lnTo>
                <a:lnTo>
                  <a:pt x="45338" y="1573872"/>
                </a:lnTo>
                <a:lnTo>
                  <a:pt x="97154" y="1615770"/>
                </a:lnTo>
                <a:lnTo>
                  <a:pt x="164337" y="1648142"/>
                </a:lnTo>
                <a:lnTo>
                  <a:pt x="243586" y="1669008"/>
                </a:lnTo>
                <a:lnTo>
                  <a:pt x="331850" y="1676400"/>
                </a:lnTo>
                <a:lnTo>
                  <a:pt x="3173349" y="1676400"/>
                </a:lnTo>
                <a:lnTo>
                  <a:pt x="3261614" y="1669008"/>
                </a:lnTo>
                <a:lnTo>
                  <a:pt x="3340861" y="1648142"/>
                </a:lnTo>
                <a:lnTo>
                  <a:pt x="3408045" y="1615770"/>
                </a:lnTo>
                <a:lnTo>
                  <a:pt x="3459860" y="1573872"/>
                </a:lnTo>
                <a:lnTo>
                  <a:pt x="3493389" y="1524431"/>
                </a:lnTo>
                <a:lnTo>
                  <a:pt x="3505200" y="1469415"/>
                </a:lnTo>
                <a:lnTo>
                  <a:pt x="3505200" y="207010"/>
                </a:lnTo>
                <a:lnTo>
                  <a:pt x="3493389" y="152019"/>
                </a:lnTo>
                <a:lnTo>
                  <a:pt x="3459860" y="102488"/>
                </a:lnTo>
                <a:lnTo>
                  <a:pt x="3408045" y="60579"/>
                </a:lnTo>
                <a:lnTo>
                  <a:pt x="3340861" y="28193"/>
                </a:lnTo>
                <a:lnTo>
                  <a:pt x="3261614" y="7366"/>
                </a:lnTo>
                <a:lnTo>
                  <a:pt x="3173349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5654935" y="4702174"/>
            <a:ext cx="3045460" cy="64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60960" marR="0" lvl="0" indent="0" algn="l" rtl="0">
              <a:lnSpc>
                <a:spcPct val="114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Chief Patrons :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4615" marR="0" lvl="0" indent="-82550" algn="l" rtl="0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lang="en-US" sz="14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Sri.Prashanth Arutla</a:t>
            </a:r>
            <a:endParaRPr sz="14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11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Chairman Royal Educational Society</a:t>
            </a: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5692984" y="5599320"/>
            <a:ext cx="3211577" cy="412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94615" marR="57531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lang="en-US" sz="14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Dr.Rajesh Panakala</a:t>
            </a:r>
            <a:endParaRPr sz="14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748665" marR="0" lvl="0" indent="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Principal,HITAM</a:t>
            </a:r>
            <a:endParaRPr sz="12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8" name="Google Shape;6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4847" y="1398214"/>
            <a:ext cx="4439153" cy="2645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" name="Google Shape;74;p2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75" name="Google Shape;75;p2"/>
            <p:cNvSpPr/>
            <p:nvPr/>
          </p:nvSpPr>
          <p:spPr>
            <a:xfrm>
              <a:off x="0" y="1447799"/>
              <a:ext cx="2133600" cy="5410200"/>
            </a:xfrm>
            <a:custGeom>
              <a:avLst/>
              <a:gdLst/>
              <a:ahLst/>
              <a:cxnLst/>
              <a:rect l="l" t="t" r="r" b="b"/>
              <a:pathLst>
                <a:path w="2133600" h="5410200" extrusionOk="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w="9525" cap="flat" cmpd="sng">
              <a:solidFill>
                <a:srgbClr val="95B8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" name="Google Shape;77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86355" y="1463039"/>
              <a:ext cx="7057643" cy="17876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2"/>
            <p:cNvSpPr/>
            <p:nvPr/>
          </p:nvSpPr>
          <p:spPr>
            <a:xfrm>
              <a:off x="2133600" y="1490472"/>
              <a:ext cx="7010400" cy="1692910"/>
            </a:xfrm>
            <a:custGeom>
              <a:avLst/>
              <a:gdLst/>
              <a:ahLst/>
              <a:cxnLst/>
              <a:rect l="l" t="t" r="r" b="b"/>
              <a:pathLst>
                <a:path w="7010400" h="1692910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1692782"/>
                  </a:lnTo>
                  <a:lnTo>
                    <a:pt x="7010400" y="1692782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133600" y="1490472"/>
              <a:ext cx="7010400" cy="1692910"/>
            </a:xfrm>
            <a:custGeom>
              <a:avLst/>
              <a:gdLst/>
              <a:ahLst/>
              <a:cxnLst/>
              <a:rect l="l" t="t" r="r" b="b"/>
              <a:pathLst>
                <a:path w="7010400" h="1692910" extrusionOk="0">
                  <a:moveTo>
                    <a:pt x="0" y="1692782"/>
                  </a:moveTo>
                  <a:lnTo>
                    <a:pt x="7010400" y="1692782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92782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Google Shape;82;p2"/>
          <p:cNvSpPr txBox="1"/>
          <p:nvPr/>
        </p:nvSpPr>
        <p:spPr>
          <a:xfrm>
            <a:off x="338734" y="1456690"/>
            <a:ext cx="8621395" cy="171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86585" marR="0" lvl="0" indent="0" algn="l" rtl="0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Institute:-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86585" marR="5080" lvl="0" indent="0" algn="l" rtl="0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“To  be a role model technological university of national repute that imparts research-based multi-disciplinary competencies in students to enable their career aspirations and contribute to society. ”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86585" marR="5080" lvl="0" indent="0" algn="l" rtl="0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" name="Google Shape;83;p2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84" name="Google Shape;84;p2"/>
            <p:cNvSpPr/>
            <p:nvPr/>
          </p:nvSpPr>
          <p:spPr>
            <a:xfrm>
              <a:off x="0" y="2743199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285" y="2745485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2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7350" marR="5080" lvl="0" indent="-3752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Institute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2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89" name="Google Shape;89;p2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>
            <a:off x="2086355" y="3384803"/>
            <a:ext cx="7057644" cy="3473578"/>
            <a:chOff x="2086355" y="3384803"/>
            <a:chExt cx="7057644" cy="3473578"/>
          </a:xfrm>
        </p:grpSpPr>
        <p:pic>
          <p:nvPicPr>
            <p:cNvPr id="93" name="Google Shape;93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86355" y="3384803"/>
              <a:ext cx="7057643" cy="3473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2"/>
            <p:cNvSpPr/>
            <p:nvPr/>
          </p:nvSpPr>
          <p:spPr>
            <a:xfrm>
              <a:off x="2133599" y="3412236"/>
              <a:ext cx="7010400" cy="3446145"/>
            </a:xfrm>
            <a:custGeom>
              <a:avLst/>
              <a:gdLst/>
              <a:ahLst/>
              <a:cxnLst/>
              <a:rect l="l" t="t" r="r" b="b"/>
              <a:pathLst>
                <a:path w="7010400" h="3446145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3445637"/>
                  </a:lnTo>
                  <a:lnTo>
                    <a:pt x="7010400" y="3445637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133599" y="3412236"/>
              <a:ext cx="7010400" cy="3446145"/>
            </a:xfrm>
            <a:custGeom>
              <a:avLst/>
              <a:gdLst/>
              <a:ahLst/>
              <a:cxnLst/>
              <a:rect l="l" t="t" r="r" b="b"/>
              <a:pathLst>
                <a:path w="7010400" h="3446145" extrusionOk="0">
                  <a:moveTo>
                    <a:pt x="0" y="3445637"/>
                  </a:moveTo>
                  <a:lnTo>
                    <a:pt x="7010400" y="3445637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3445637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2"/>
          <p:cNvSpPr txBox="1"/>
          <p:nvPr/>
        </p:nvSpPr>
        <p:spPr>
          <a:xfrm>
            <a:off x="2212085" y="3463544"/>
            <a:ext cx="19494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Institute:-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2212085" y="4019753"/>
            <a:ext cx="6555105" cy="404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students’ competencies through HITAM’s ‘Doing Engineering’ approach with relevant curriculum, pedagogy and assessment.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Collaborate with industry and institutions for capacity building in research, innovation and real time knowledge.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employability skills for emerging trends and societal needs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 by adopting NEP 2020 and improving accreditations &amp;amp; national rankings.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0" y="-18466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-1" y="8454"/>
            <a:ext cx="9144000" cy="6857999"/>
            <a:chOff x="0" y="0"/>
            <a:chExt cx="9144000" cy="6857999"/>
          </a:xfrm>
        </p:grpSpPr>
        <p:sp>
          <p:nvSpPr>
            <p:cNvPr id="105" name="Google Shape;105;p3"/>
            <p:cNvSpPr/>
            <p:nvPr/>
          </p:nvSpPr>
          <p:spPr>
            <a:xfrm>
              <a:off x="0" y="1447799"/>
              <a:ext cx="2133600" cy="5410200"/>
            </a:xfrm>
            <a:custGeom>
              <a:avLst/>
              <a:gdLst/>
              <a:ahLst/>
              <a:cxnLst/>
              <a:rect l="l" t="t" r="r" b="b"/>
              <a:pathLst>
                <a:path w="2133600" h="5410200" extrusionOk="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w="9525" cap="flat" cmpd="sng">
              <a:solidFill>
                <a:srgbClr val="95B8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" name="Google Shape;107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86355" y="1493519"/>
              <a:ext cx="7057643" cy="1726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3"/>
            <p:cNvSpPr/>
            <p:nvPr/>
          </p:nvSpPr>
          <p:spPr>
            <a:xfrm>
              <a:off x="2112825" y="1510665"/>
              <a:ext cx="7010400" cy="1631950"/>
            </a:xfrm>
            <a:custGeom>
              <a:avLst/>
              <a:gdLst/>
              <a:ahLst/>
              <a:cxnLst/>
              <a:rect l="l" t="t" r="r" b="b"/>
              <a:pathLst>
                <a:path w="7010400" h="1631950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1631823"/>
                  </a:lnTo>
                  <a:lnTo>
                    <a:pt x="7010400" y="1631823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133600" y="1520952"/>
              <a:ext cx="7010400" cy="1631950"/>
            </a:xfrm>
            <a:custGeom>
              <a:avLst/>
              <a:gdLst/>
              <a:ahLst/>
              <a:cxnLst/>
              <a:rect l="l" t="t" r="r" b="b"/>
              <a:pathLst>
                <a:path w="7010400" h="1631950" extrusionOk="0">
                  <a:moveTo>
                    <a:pt x="0" y="1631823"/>
                  </a:moveTo>
                  <a:lnTo>
                    <a:pt x="7010400" y="1631823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31823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3"/>
          <p:cNvSpPr txBox="1"/>
          <p:nvPr/>
        </p:nvSpPr>
        <p:spPr>
          <a:xfrm>
            <a:off x="2286000" y="1501973"/>
            <a:ext cx="6407530" cy="133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Department:-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be a globally recognized hub for mechanical engineering education and    research, driving transformative solutions in energy, manufacturing, robotics, and sustainable design. We strive to cultivate a diverse community of engineers who lead with creativity, integrity, and a commitment to improving society through engineering innovation</a:t>
            </a:r>
            <a:r>
              <a:rPr lang="en-US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114" name="Google Shape;114;p3"/>
            <p:cNvSpPr/>
            <p:nvPr/>
          </p:nvSpPr>
          <p:spPr>
            <a:xfrm>
              <a:off x="0" y="2743199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285" y="2745485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03200" marR="508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Department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3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18" name="Google Shape;118;p3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119" name="Google Shape;119;p3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3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2133600" y="3429000"/>
            <a:ext cx="6934200" cy="2590800"/>
          </a:xfrm>
          <a:custGeom>
            <a:avLst/>
            <a:gdLst/>
            <a:ahLst/>
            <a:cxnLst/>
            <a:rect l="l" t="t" r="r" b="b"/>
            <a:pathLst>
              <a:path w="6934200" h="2590800" extrusionOk="0">
                <a:moveTo>
                  <a:pt x="6934200" y="0"/>
                </a:moveTo>
                <a:lnTo>
                  <a:pt x="0" y="0"/>
                </a:lnTo>
                <a:lnTo>
                  <a:pt x="0" y="2590800"/>
                </a:lnTo>
                <a:lnTo>
                  <a:pt x="6934200" y="2590800"/>
                </a:lnTo>
                <a:lnTo>
                  <a:pt x="69342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2212085" y="3418078"/>
            <a:ext cx="231965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Department:-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2212085" y="3944823"/>
            <a:ext cx="6710045" cy="148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Mechanical Engineering Department is dedicated to fostering innovation, excellence, and leadership in education, research, and professional practice.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aim to equip students with cutting-edge technical knowledge, practical skills, and ethical values to address global engineering challenges and contribute to sustainable technological advancements.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127202" y="1486784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0" y="-36871"/>
            <a:ext cx="9144000" cy="4225289"/>
            <a:chOff x="0" y="0"/>
            <a:chExt cx="9144000" cy="4225289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4"/>
            <p:cNvSpPr/>
            <p:nvPr/>
          </p:nvSpPr>
          <p:spPr>
            <a:xfrm>
              <a:off x="59435" y="2775204"/>
              <a:ext cx="2057400" cy="1447800"/>
            </a:xfrm>
            <a:custGeom>
              <a:avLst/>
              <a:gdLst/>
              <a:ahLst/>
              <a:cxnLst/>
              <a:rect l="l" t="t" r="r" b="b"/>
              <a:pathLst>
                <a:path w="2057400" h="14478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2057400" y="14478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60197" y="2777489"/>
              <a:ext cx="2057400" cy="1447800"/>
            </a:xfrm>
            <a:custGeom>
              <a:avLst/>
              <a:gdLst/>
              <a:ahLst/>
              <a:cxnLst/>
              <a:rect l="l" t="t" r="r" b="b"/>
              <a:pathLst>
                <a:path w="2057400" h="1447800" extrusionOk="0">
                  <a:moveTo>
                    <a:pt x="0" y="1447800"/>
                  </a:moveTo>
                  <a:lnTo>
                    <a:pt x="2057400" y="14478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4"/>
          <p:cNvSpPr txBox="1"/>
          <p:nvPr/>
        </p:nvSpPr>
        <p:spPr>
          <a:xfrm>
            <a:off x="232053" y="2782010"/>
            <a:ext cx="1884781" cy="1304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065" marR="5080" lvl="0" indent="857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1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Program  Educational  Objectives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2133600" y="1524000"/>
            <a:ext cx="7010400" cy="583565"/>
          </a:xfrm>
          <a:custGeom>
            <a:avLst/>
            <a:gdLst/>
            <a:ahLst/>
            <a:cxnLst/>
            <a:rect l="l" t="t" r="r" b="b"/>
            <a:pathLst>
              <a:path w="7010400" h="583564" extrusionOk="0">
                <a:moveTo>
                  <a:pt x="7010400" y="0"/>
                </a:moveTo>
                <a:lnTo>
                  <a:pt x="0" y="0"/>
                </a:lnTo>
                <a:lnTo>
                  <a:pt x="0" y="583184"/>
                </a:lnTo>
                <a:lnTo>
                  <a:pt x="7010400" y="583184"/>
                </a:lnTo>
                <a:lnTo>
                  <a:pt x="7010400" y="0"/>
                </a:lnTo>
                <a:close/>
              </a:path>
            </a:pathLst>
          </a:custGeom>
          <a:solidFill>
            <a:srgbClr val="F7934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2133599" y="1522561"/>
            <a:ext cx="8673884" cy="505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Educational Objectives(PEOs)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7401" y="2220637"/>
            <a:ext cx="7086599" cy="4637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4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43" name="Google Shape;143;p4"/>
          <p:cNvGrpSpPr/>
          <p:nvPr/>
        </p:nvGrpSpPr>
        <p:grpSpPr>
          <a:xfrm>
            <a:off x="2133599" y="152399"/>
            <a:ext cx="5182362" cy="915162"/>
            <a:chOff x="2133599" y="152399"/>
            <a:chExt cx="5182362" cy="915162"/>
          </a:xfrm>
        </p:grpSpPr>
        <p:sp>
          <p:nvSpPr>
            <p:cNvPr id="144" name="Google Shape;144;p4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4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2305457" y="2975148"/>
            <a:ext cx="6457543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1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excel in applying mechanical engineering principles to design and innovate solutions in industries such as energy, automotive, and manufacturing.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2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contribute to technological advancements through research and development, addressing global challenges in sustainability and advanced systems.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3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demonstrate leadership and collaboration in multidisciplinary teams, delivering ethical and sustainable engineering solutions.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/>
          <p:cNvGrpSpPr/>
          <p:nvPr/>
        </p:nvGrpSpPr>
        <p:grpSpPr>
          <a:xfrm>
            <a:off x="-1" y="1"/>
            <a:ext cx="9144000" cy="6857999"/>
            <a:chOff x="0" y="0"/>
            <a:chExt cx="9144000" cy="4229099"/>
          </a:xfrm>
        </p:grpSpPr>
        <p:sp>
          <p:nvSpPr>
            <p:cNvPr id="154" name="Google Shape;154;p5"/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/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/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/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/>
          <p:cNvSpPr txBox="1"/>
          <p:nvPr/>
        </p:nvSpPr>
        <p:spPr>
          <a:xfrm>
            <a:off x="8340274" y="124104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5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/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Highlights </a:t>
            </a:r>
          </a:p>
          <a:p>
            <a:pPr algn="ctr"/>
            <a:r>
              <a:rPr lang="en-US" sz="1800" b="1" dirty="0"/>
              <a:t>&amp; Institutional Achievements</a:t>
            </a:r>
          </a:p>
        </p:txBody>
      </p:sp>
      <p:sp>
        <p:nvSpPr>
          <p:cNvPr id="169" name="Google Shape;169;p5"/>
          <p:cNvSpPr txBox="1"/>
          <p:nvPr/>
        </p:nvSpPr>
        <p:spPr>
          <a:xfrm>
            <a:off x="2102439" y="2589660"/>
            <a:ext cx="6508161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Students from the </a:t>
            </a:r>
            <a:r>
              <a:rPr lang="en-US" b="1" dirty="0"/>
              <a:t>Mechanical Engineering Department</a:t>
            </a:r>
            <a:r>
              <a:rPr lang="en-US" dirty="0"/>
              <a:t> actively participated in prestigious national-level technical and professional events, demonstrating their innovation and enthusiasm.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B. Sathish</a:t>
            </a:r>
            <a:r>
              <a:rPr lang="en-US" dirty="0"/>
              <a:t>, </a:t>
            </a:r>
            <a:r>
              <a:rPr lang="en-US" b="1" dirty="0"/>
              <a:t>Nandyala </a:t>
            </a:r>
            <a:r>
              <a:rPr lang="en-US" b="1" dirty="0" err="1"/>
              <a:t>Sreekaran</a:t>
            </a:r>
            <a:r>
              <a:rPr lang="en-US" b="1" dirty="0"/>
              <a:t> Reddy</a:t>
            </a:r>
            <a:r>
              <a:rPr lang="en-US" dirty="0"/>
              <a:t>, and </a:t>
            </a:r>
            <a:r>
              <a:rPr lang="en-US" b="1" dirty="0" err="1"/>
              <a:t>Kamaraju</a:t>
            </a:r>
            <a:r>
              <a:rPr lang="en-US" b="1" dirty="0"/>
              <a:t> Chaitanya Pranith</a:t>
            </a:r>
            <a:r>
              <a:rPr lang="en-US" dirty="0"/>
              <a:t> participated in </a:t>
            </a:r>
            <a:r>
              <a:rPr lang="en-US" b="1" dirty="0"/>
              <a:t>Hack Your Path 4.0</a:t>
            </a:r>
            <a:r>
              <a:rPr lang="en-US" dirty="0"/>
              <a:t>, held on </a:t>
            </a:r>
            <a:r>
              <a:rPr lang="en-US" b="1" dirty="0"/>
              <a:t>19th December 2022</a:t>
            </a:r>
            <a:r>
              <a:rPr lang="en-US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All students received </a:t>
            </a:r>
            <a:r>
              <a:rPr lang="en-US" b="1" dirty="0"/>
              <a:t>Participation Certificates</a:t>
            </a:r>
            <a:r>
              <a:rPr lang="en-US" dirty="0"/>
              <a:t> and gained valuable experience in presenting innovative solutions and technical ideas on a national platform.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These participations reflect the department’s commitment to promoting </a:t>
            </a:r>
            <a:r>
              <a:rPr lang="en-US" b="1" dirty="0"/>
              <a:t>experiential learning</a:t>
            </a:r>
            <a:r>
              <a:rPr lang="en-US" dirty="0"/>
              <a:t>, </a:t>
            </a:r>
            <a:r>
              <a:rPr lang="en-US" b="1" dirty="0"/>
              <a:t>technical exposure</a:t>
            </a:r>
            <a:r>
              <a:rPr lang="en-US" dirty="0"/>
              <a:t>, and </a:t>
            </a:r>
            <a:r>
              <a:rPr lang="en-US" b="1" dirty="0"/>
              <a:t>industry-relevant skills</a:t>
            </a:r>
            <a:r>
              <a:rPr lang="en-US" dirty="0"/>
              <a:t> among students.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>
          <a:extLst>
            <a:ext uri="{FF2B5EF4-FFF2-40B4-BE49-F238E27FC236}">
              <a16:creationId xmlns:a16="http://schemas.microsoft.com/office/drawing/2014/main" id="{0509CEDB-5468-0D09-7A0A-43DBAEFE3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>
            <a:extLst>
              <a:ext uri="{FF2B5EF4-FFF2-40B4-BE49-F238E27FC236}">
                <a16:creationId xmlns:a16="http://schemas.microsoft.com/office/drawing/2014/main" id="{CDCC9A71-9C51-2D78-AE51-9D6E4EB9B237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>
            <a:extLst>
              <a:ext uri="{FF2B5EF4-FFF2-40B4-BE49-F238E27FC236}">
                <a16:creationId xmlns:a16="http://schemas.microsoft.com/office/drawing/2014/main" id="{EB5BF574-F607-977E-E828-6CFFF84B0C83}"/>
              </a:ext>
            </a:extLst>
          </p:cNvPr>
          <p:cNvGrpSpPr/>
          <p:nvPr/>
        </p:nvGrpSpPr>
        <p:grpSpPr>
          <a:xfrm>
            <a:off x="-1" y="1"/>
            <a:ext cx="9144000" cy="6857999"/>
            <a:chOff x="0" y="0"/>
            <a:chExt cx="9144000" cy="4229099"/>
          </a:xfrm>
        </p:grpSpPr>
        <p:sp>
          <p:nvSpPr>
            <p:cNvPr id="154" name="Google Shape;154;p5">
              <a:extLst>
                <a:ext uri="{FF2B5EF4-FFF2-40B4-BE49-F238E27FC236}">
                  <a16:creationId xmlns:a16="http://schemas.microsoft.com/office/drawing/2014/main" id="{99699B03-BE09-1D4D-2169-07381B5178EF}"/>
                </a:ext>
              </a:extLst>
            </p:cNvPr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>
              <a:extLst>
                <a:ext uri="{FF2B5EF4-FFF2-40B4-BE49-F238E27FC236}">
                  <a16:creationId xmlns:a16="http://schemas.microsoft.com/office/drawing/2014/main" id="{72843177-FE5C-EC80-C5CB-2A90582737D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>
              <a:extLst>
                <a:ext uri="{FF2B5EF4-FFF2-40B4-BE49-F238E27FC236}">
                  <a16:creationId xmlns:a16="http://schemas.microsoft.com/office/drawing/2014/main" id="{1DEB1544-0C87-4392-0715-094433CAA8A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>
              <a:extLst>
                <a:ext uri="{FF2B5EF4-FFF2-40B4-BE49-F238E27FC236}">
                  <a16:creationId xmlns:a16="http://schemas.microsoft.com/office/drawing/2014/main" id="{770B5B52-1D50-2FAA-9A19-D3A50EC57A9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>
              <a:extLst>
                <a:ext uri="{FF2B5EF4-FFF2-40B4-BE49-F238E27FC236}">
                  <a16:creationId xmlns:a16="http://schemas.microsoft.com/office/drawing/2014/main" id="{EB39ABBD-DB4C-42FD-B8BB-50BDA9234CEB}"/>
                </a:ext>
              </a:extLst>
            </p:cNvPr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>
            <a:extLst>
              <a:ext uri="{FF2B5EF4-FFF2-40B4-BE49-F238E27FC236}">
                <a16:creationId xmlns:a16="http://schemas.microsoft.com/office/drawing/2014/main" id="{E21EF180-B8E7-2CD5-F214-AF10A99B9702}"/>
              </a:ext>
            </a:extLst>
          </p:cNvPr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>
              <a:extLst>
                <a:ext uri="{FF2B5EF4-FFF2-40B4-BE49-F238E27FC236}">
                  <a16:creationId xmlns:a16="http://schemas.microsoft.com/office/drawing/2014/main" id="{26402F2D-D7C9-922D-6A14-3792FD829ED4}"/>
                </a:ext>
              </a:extLst>
            </p:cNvPr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>
              <a:extLst>
                <a:ext uri="{FF2B5EF4-FFF2-40B4-BE49-F238E27FC236}">
                  <a16:creationId xmlns:a16="http://schemas.microsoft.com/office/drawing/2014/main" id="{8434FFCE-3309-1590-4911-331AF6D5DF7E}"/>
                </a:ext>
              </a:extLst>
            </p:cNvPr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>
              <a:extLst>
                <a:ext uri="{FF2B5EF4-FFF2-40B4-BE49-F238E27FC236}">
                  <a16:creationId xmlns:a16="http://schemas.microsoft.com/office/drawing/2014/main" id="{A0F694A9-C815-E843-A86A-8BCCB40D6D2B}"/>
                </a:ext>
              </a:extLst>
            </p:cNvPr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>
            <a:extLst>
              <a:ext uri="{FF2B5EF4-FFF2-40B4-BE49-F238E27FC236}">
                <a16:creationId xmlns:a16="http://schemas.microsoft.com/office/drawing/2014/main" id="{51B08632-936E-114B-F3B1-3572644DB2F0}"/>
              </a:ext>
            </a:extLst>
          </p:cNvPr>
          <p:cNvSpPr txBox="1"/>
          <p:nvPr/>
        </p:nvSpPr>
        <p:spPr>
          <a:xfrm>
            <a:off x="8357527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6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>
            <a:extLst>
              <a:ext uri="{FF2B5EF4-FFF2-40B4-BE49-F238E27FC236}">
                <a16:creationId xmlns:a16="http://schemas.microsoft.com/office/drawing/2014/main" id="{1B5BB642-CF0D-C673-9ECD-BA31677701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>
            <a:extLst>
              <a:ext uri="{FF2B5EF4-FFF2-40B4-BE49-F238E27FC236}">
                <a16:creationId xmlns:a16="http://schemas.microsoft.com/office/drawing/2014/main" id="{4DADEE5D-7C62-602E-F80E-62ADE0AEB943}"/>
              </a:ext>
            </a:extLst>
          </p:cNvPr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>
              <a:extLst>
                <a:ext uri="{FF2B5EF4-FFF2-40B4-BE49-F238E27FC236}">
                  <a16:creationId xmlns:a16="http://schemas.microsoft.com/office/drawing/2014/main" id="{7CD9EF55-E2EE-C184-0683-672F48DB9E79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>
              <a:extLst>
                <a:ext uri="{FF2B5EF4-FFF2-40B4-BE49-F238E27FC236}">
                  <a16:creationId xmlns:a16="http://schemas.microsoft.com/office/drawing/2014/main" id="{E1886D13-8551-EE8B-83D6-7D66B2BC9962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>
            <a:extLst>
              <a:ext uri="{FF2B5EF4-FFF2-40B4-BE49-F238E27FC236}">
                <a16:creationId xmlns:a16="http://schemas.microsoft.com/office/drawing/2014/main" id="{99831727-819E-2260-4E33-91AE7527CAF2}"/>
              </a:ext>
            </a:extLst>
          </p:cNvPr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Highlights </a:t>
            </a:r>
          </a:p>
          <a:p>
            <a:pPr algn="ctr"/>
            <a:r>
              <a:rPr lang="en-US" sz="1800" b="1" dirty="0"/>
              <a:t>&amp; Institutional Achievements</a:t>
            </a:r>
          </a:p>
        </p:txBody>
      </p:sp>
      <p:sp>
        <p:nvSpPr>
          <p:cNvPr id="169" name="Google Shape;169;p5">
            <a:extLst>
              <a:ext uri="{FF2B5EF4-FFF2-40B4-BE49-F238E27FC236}">
                <a16:creationId xmlns:a16="http://schemas.microsoft.com/office/drawing/2014/main" id="{0F87D0F1-328A-D624-EA55-CED937C3CF87}"/>
              </a:ext>
            </a:extLst>
          </p:cNvPr>
          <p:cNvSpPr txBox="1"/>
          <p:nvPr/>
        </p:nvSpPr>
        <p:spPr>
          <a:xfrm>
            <a:off x="2102439" y="2589660"/>
            <a:ext cx="6508161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K. Sandeep</a:t>
            </a:r>
            <a:r>
              <a:rPr lang="en-US" dirty="0"/>
              <a:t>, </a:t>
            </a:r>
            <a:r>
              <a:rPr lang="en-US" b="1" dirty="0"/>
              <a:t>Sk. Arbaz</a:t>
            </a:r>
            <a:r>
              <a:rPr lang="en-US" dirty="0"/>
              <a:t>, </a:t>
            </a:r>
            <a:r>
              <a:rPr lang="en-US" b="1" dirty="0"/>
              <a:t>A. Arun</a:t>
            </a:r>
            <a:r>
              <a:rPr lang="en-US" dirty="0"/>
              <a:t>, </a:t>
            </a:r>
            <a:r>
              <a:rPr lang="en-US" b="1" dirty="0"/>
              <a:t>G. Sandeep</a:t>
            </a:r>
            <a:r>
              <a:rPr lang="en-US" dirty="0"/>
              <a:t>, </a:t>
            </a:r>
            <a:r>
              <a:rPr lang="en-US" b="1" dirty="0"/>
              <a:t>K. Sujith</a:t>
            </a:r>
            <a:r>
              <a:rPr lang="en-US" dirty="0"/>
              <a:t>, </a:t>
            </a:r>
            <a:r>
              <a:rPr lang="en-US" b="1" dirty="0"/>
              <a:t>T. Shilpa</a:t>
            </a:r>
            <a:r>
              <a:rPr lang="en-US" dirty="0"/>
              <a:t>, </a:t>
            </a:r>
            <a:r>
              <a:rPr lang="en-US" b="1" dirty="0"/>
              <a:t>G. Vinay</a:t>
            </a:r>
            <a:r>
              <a:rPr lang="en-US" dirty="0"/>
              <a:t>, and </a:t>
            </a:r>
            <a:r>
              <a:rPr lang="en-US" b="1" dirty="0"/>
              <a:t>M. Vikas</a:t>
            </a:r>
            <a:r>
              <a:rPr lang="en-US" dirty="0"/>
              <a:t> took part in the </a:t>
            </a:r>
            <a:r>
              <a:rPr lang="en-US" b="1" dirty="0"/>
              <a:t>Project Expo</a:t>
            </a:r>
            <a:r>
              <a:rPr lang="en-US" dirty="0"/>
              <a:t> organized on </a:t>
            </a:r>
            <a:r>
              <a:rPr lang="en-US" b="1" dirty="0"/>
              <a:t>7th April 2023</a:t>
            </a:r>
            <a:r>
              <a:rPr lang="en-US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All students received </a:t>
            </a:r>
            <a:r>
              <a:rPr lang="en-US" b="1" dirty="0"/>
              <a:t>Participation Certificates</a:t>
            </a:r>
            <a:r>
              <a:rPr lang="en-US" dirty="0"/>
              <a:t> and gained valuable experience in presenting innovative solutions and technical ideas on a national platform.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These participations reflect the department’s commitment to promoting </a:t>
            </a:r>
            <a:r>
              <a:rPr lang="en-US" b="1" dirty="0"/>
              <a:t>experiential learning</a:t>
            </a:r>
            <a:r>
              <a:rPr lang="en-US" dirty="0"/>
              <a:t>, </a:t>
            </a:r>
            <a:r>
              <a:rPr lang="en-US" b="1" dirty="0"/>
              <a:t>technical exposure</a:t>
            </a:r>
            <a:r>
              <a:rPr lang="en-US" dirty="0"/>
              <a:t>, and </a:t>
            </a:r>
            <a:r>
              <a:rPr lang="en-US" b="1" dirty="0"/>
              <a:t>industry-relevant skills</a:t>
            </a:r>
            <a:r>
              <a:rPr lang="en-US" dirty="0"/>
              <a:t> among students.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3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>
          <a:extLst>
            <a:ext uri="{FF2B5EF4-FFF2-40B4-BE49-F238E27FC236}">
              <a16:creationId xmlns:a16="http://schemas.microsoft.com/office/drawing/2014/main" id="{C63760B2-22E6-BEC7-02EA-CCB4245A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>
            <a:extLst>
              <a:ext uri="{FF2B5EF4-FFF2-40B4-BE49-F238E27FC236}">
                <a16:creationId xmlns:a16="http://schemas.microsoft.com/office/drawing/2014/main" id="{535CD405-583B-8F08-90BE-351B6E4B2A11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>
            <a:extLst>
              <a:ext uri="{FF2B5EF4-FFF2-40B4-BE49-F238E27FC236}">
                <a16:creationId xmlns:a16="http://schemas.microsoft.com/office/drawing/2014/main" id="{76A96384-1DEC-F71B-D7DC-36A99F306EEA}"/>
              </a:ext>
            </a:extLst>
          </p:cNvPr>
          <p:cNvGrpSpPr/>
          <p:nvPr/>
        </p:nvGrpSpPr>
        <p:grpSpPr>
          <a:xfrm>
            <a:off x="27878" y="5752"/>
            <a:ext cx="9144000" cy="6857999"/>
            <a:chOff x="0" y="0"/>
            <a:chExt cx="9144000" cy="4229099"/>
          </a:xfrm>
        </p:grpSpPr>
        <p:sp>
          <p:nvSpPr>
            <p:cNvPr id="154" name="Google Shape;154;p5">
              <a:extLst>
                <a:ext uri="{FF2B5EF4-FFF2-40B4-BE49-F238E27FC236}">
                  <a16:creationId xmlns:a16="http://schemas.microsoft.com/office/drawing/2014/main" id="{7ABCBC2F-4755-FE20-D5AF-472960EC45AD}"/>
                </a:ext>
              </a:extLst>
            </p:cNvPr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>
              <a:extLst>
                <a:ext uri="{FF2B5EF4-FFF2-40B4-BE49-F238E27FC236}">
                  <a16:creationId xmlns:a16="http://schemas.microsoft.com/office/drawing/2014/main" id="{4A3A20DF-4688-6A03-B0D9-CEBC117AA7E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>
              <a:extLst>
                <a:ext uri="{FF2B5EF4-FFF2-40B4-BE49-F238E27FC236}">
                  <a16:creationId xmlns:a16="http://schemas.microsoft.com/office/drawing/2014/main" id="{DC1ABE41-28A5-DC9C-BE22-1924AC81AB7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>
              <a:extLst>
                <a:ext uri="{FF2B5EF4-FFF2-40B4-BE49-F238E27FC236}">
                  <a16:creationId xmlns:a16="http://schemas.microsoft.com/office/drawing/2014/main" id="{1DF68748-198E-CD94-BF1D-5C537F8FCB6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>
              <a:extLst>
                <a:ext uri="{FF2B5EF4-FFF2-40B4-BE49-F238E27FC236}">
                  <a16:creationId xmlns:a16="http://schemas.microsoft.com/office/drawing/2014/main" id="{7746075A-DC68-28F2-AFB1-FAC88BA047BA}"/>
                </a:ext>
              </a:extLst>
            </p:cNvPr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>
            <a:extLst>
              <a:ext uri="{FF2B5EF4-FFF2-40B4-BE49-F238E27FC236}">
                <a16:creationId xmlns:a16="http://schemas.microsoft.com/office/drawing/2014/main" id="{DB1E6218-2B8A-49EA-52D6-7FFC5A077D2A}"/>
              </a:ext>
            </a:extLst>
          </p:cNvPr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>
              <a:extLst>
                <a:ext uri="{FF2B5EF4-FFF2-40B4-BE49-F238E27FC236}">
                  <a16:creationId xmlns:a16="http://schemas.microsoft.com/office/drawing/2014/main" id="{EC613B0F-8400-BAD5-E3A6-68837EAD7241}"/>
                </a:ext>
              </a:extLst>
            </p:cNvPr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>
              <a:extLst>
                <a:ext uri="{FF2B5EF4-FFF2-40B4-BE49-F238E27FC236}">
                  <a16:creationId xmlns:a16="http://schemas.microsoft.com/office/drawing/2014/main" id="{8C6C0754-4839-8D72-DC1D-50363A00DA47}"/>
                </a:ext>
              </a:extLst>
            </p:cNvPr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>
              <a:extLst>
                <a:ext uri="{FF2B5EF4-FFF2-40B4-BE49-F238E27FC236}">
                  <a16:creationId xmlns:a16="http://schemas.microsoft.com/office/drawing/2014/main" id="{DDC21E42-A66B-577A-64F6-531AC980D9A6}"/>
                </a:ext>
              </a:extLst>
            </p:cNvPr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>
            <a:extLst>
              <a:ext uri="{FF2B5EF4-FFF2-40B4-BE49-F238E27FC236}">
                <a16:creationId xmlns:a16="http://schemas.microsoft.com/office/drawing/2014/main" id="{806D152F-1BBF-46B9-817C-E8F97417554C}"/>
              </a:ext>
            </a:extLst>
          </p:cNvPr>
          <p:cNvSpPr txBox="1"/>
          <p:nvPr/>
        </p:nvSpPr>
        <p:spPr>
          <a:xfrm>
            <a:off x="8340274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7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>
            <a:extLst>
              <a:ext uri="{FF2B5EF4-FFF2-40B4-BE49-F238E27FC236}">
                <a16:creationId xmlns:a16="http://schemas.microsoft.com/office/drawing/2014/main" id="{4853CC7C-ABE9-4B27-17D2-E6BC38ACF7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>
            <a:extLst>
              <a:ext uri="{FF2B5EF4-FFF2-40B4-BE49-F238E27FC236}">
                <a16:creationId xmlns:a16="http://schemas.microsoft.com/office/drawing/2014/main" id="{FC256899-2D1A-019D-4EA1-F9B3DD4D920E}"/>
              </a:ext>
            </a:extLst>
          </p:cNvPr>
          <p:cNvGrpSpPr/>
          <p:nvPr/>
        </p:nvGrpSpPr>
        <p:grpSpPr>
          <a:xfrm>
            <a:off x="130257" y="2965898"/>
            <a:ext cx="1919076" cy="2152441"/>
            <a:chOff x="114299" y="2971799"/>
            <a:chExt cx="1905762" cy="1069086"/>
          </a:xfrm>
          <a:solidFill>
            <a:schemeClr val="bg1"/>
          </a:solidFill>
        </p:grpSpPr>
        <p:sp>
          <p:nvSpPr>
            <p:cNvPr id="166" name="Google Shape;166;p5">
              <a:extLst>
                <a:ext uri="{FF2B5EF4-FFF2-40B4-BE49-F238E27FC236}">
                  <a16:creationId xmlns:a16="http://schemas.microsoft.com/office/drawing/2014/main" id="{444BD147-3C15-6EF2-F480-55B64DB3FB3C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>
              <a:extLst>
                <a:ext uri="{FF2B5EF4-FFF2-40B4-BE49-F238E27FC236}">
                  <a16:creationId xmlns:a16="http://schemas.microsoft.com/office/drawing/2014/main" id="{C2645C43-44C8-DD5F-5E1B-412B74FCDD22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grp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>
            <a:extLst>
              <a:ext uri="{FF2B5EF4-FFF2-40B4-BE49-F238E27FC236}">
                <a16:creationId xmlns:a16="http://schemas.microsoft.com/office/drawing/2014/main" id="{24AEAF03-0A41-2AE7-1E5D-5D041ACE4253}"/>
              </a:ext>
            </a:extLst>
          </p:cNvPr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Funded Research Projects</a:t>
            </a:r>
          </a:p>
        </p:txBody>
      </p:sp>
      <p:sp>
        <p:nvSpPr>
          <p:cNvPr id="169" name="Google Shape;169;p5">
            <a:extLst>
              <a:ext uri="{FF2B5EF4-FFF2-40B4-BE49-F238E27FC236}">
                <a16:creationId xmlns:a16="http://schemas.microsoft.com/office/drawing/2014/main" id="{22B3B3EF-8305-A669-1A9E-2C6E29617089}"/>
              </a:ext>
            </a:extLst>
          </p:cNvPr>
          <p:cNvSpPr txBox="1"/>
          <p:nvPr/>
        </p:nvSpPr>
        <p:spPr>
          <a:xfrm>
            <a:off x="2327946" y="1992116"/>
            <a:ext cx="6508161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Dr. K. Siva Prasad</a:t>
            </a:r>
            <a:r>
              <a:rPr lang="en-US" dirty="0"/>
              <a:t>, Principal Investigator, successfully led two funded research projects during the academic year: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first project, titled </a:t>
            </a:r>
            <a:r>
              <a:rPr lang="en-US" i="1" dirty="0"/>
              <a:t>“Agri Bot”</a:t>
            </a:r>
            <a:r>
              <a:rPr lang="en-US" dirty="0"/>
              <a:t>, was executed over a period of </a:t>
            </a:r>
            <a:r>
              <a:rPr lang="en-US" b="1" dirty="0"/>
              <a:t>six months</a:t>
            </a:r>
            <a:r>
              <a:rPr lang="en-US" dirty="0"/>
              <a:t> with a funding of </a:t>
            </a:r>
            <a:r>
              <a:rPr lang="en-US" b="1" dirty="0"/>
              <a:t>₹0.17 lakhs</a:t>
            </a:r>
            <a:r>
              <a:rPr lang="en-US" dirty="0"/>
              <a:t>. The project outcomes included a feasibility study, design documentation, initial hardware procurement, and a dry run of the basic bot functionality.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second project, </a:t>
            </a:r>
            <a:r>
              <a:rPr lang="en-US" i="1" dirty="0"/>
              <a:t>“An Automation System for HR Operations”</a:t>
            </a:r>
            <a:r>
              <a:rPr lang="en-US" dirty="0"/>
              <a:t>, was completed in </a:t>
            </a:r>
            <a:r>
              <a:rPr lang="en-US" b="1" dirty="0"/>
              <a:t>three months</a:t>
            </a:r>
            <a:r>
              <a:rPr lang="en-US" dirty="0"/>
              <a:t> with a funding of </a:t>
            </a:r>
            <a:r>
              <a:rPr lang="en-US" b="1" dirty="0"/>
              <a:t>₹0.37 lakhs</a:t>
            </a:r>
            <a:r>
              <a:rPr lang="en-US" dirty="0"/>
              <a:t>. This project focused on MVP (Minimum Viable Product) design, initial system development, and workflow automation for HR processes.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857CC3-BE24-A465-6DAA-CDA397718F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0265" t="-50136" r="14369" b="54241"/>
          <a:stretch>
            <a:fillRect/>
          </a:stretch>
        </p:blipFill>
        <p:spPr>
          <a:xfrm>
            <a:off x="2093674" y="2779668"/>
            <a:ext cx="3356170" cy="3661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292CC8-492A-2F9C-212A-8D937A09AF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5874" t="53041" r="15874" b="-53041"/>
          <a:stretch>
            <a:fillRect/>
          </a:stretch>
        </p:blipFill>
        <p:spPr>
          <a:xfrm>
            <a:off x="4848914" y="4664493"/>
            <a:ext cx="4222819" cy="401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06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24581"/>
            <a:ext cx="1600199" cy="1168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/>
          <p:cNvSpPr/>
          <p:nvPr/>
        </p:nvSpPr>
        <p:spPr>
          <a:xfrm>
            <a:off x="1676400" y="134863"/>
            <a:ext cx="5634036" cy="779537"/>
          </a:xfrm>
          <a:custGeom>
            <a:avLst/>
            <a:gdLst/>
            <a:ahLst/>
            <a:cxnLst/>
            <a:rect l="l" t="t" r="r" b="b"/>
            <a:pathLst>
              <a:path w="5181600" h="914400" extrusionOk="0">
                <a:moveTo>
                  <a:pt x="5181600" y="0"/>
                </a:moveTo>
                <a:lnTo>
                  <a:pt x="0" y="0"/>
                </a:lnTo>
                <a:lnTo>
                  <a:pt x="0" y="914400"/>
                </a:lnTo>
                <a:lnTo>
                  <a:pt x="5181600" y="914400"/>
                </a:lnTo>
                <a:lnTo>
                  <a:pt x="5181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039"/>
            <a:ext cx="1143000" cy="974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/>
          <p:cNvSpPr txBox="1"/>
          <p:nvPr/>
        </p:nvSpPr>
        <p:spPr>
          <a:xfrm>
            <a:off x="8001000" y="1219200"/>
            <a:ext cx="738505" cy="166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8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2286000" y="1981200"/>
            <a:ext cx="6453504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The Department of Mechanical Engineering at HITAM witnessed an </a:t>
            </a:r>
            <a:r>
              <a:rPr lang="en-US" b="1" dirty="0">
                <a:solidFill>
                  <a:schemeClr val="bg1"/>
                </a:solidFill>
              </a:rPr>
              <a:t>impressive placement season</a:t>
            </a:r>
            <a:r>
              <a:rPr lang="en-US" dirty="0">
                <a:solidFill>
                  <a:schemeClr val="bg1"/>
                </a:solidFill>
              </a:rPr>
              <a:t> for the academic year 2022–2023, with over </a:t>
            </a:r>
            <a:r>
              <a:rPr lang="en-US" b="1" dirty="0">
                <a:solidFill>
                  <a:schemeClr val="bg1"/>
                </a:solidFill>
              </a:rPr>
              <a:t>40 students successfully placed</a:t>
            </a:r>
            <a:r>
              <a:rPr lang="en-US" dirty="0">
                <a:solidFill>
                  <a:schemeClr val="bg1"/>
                </a:solidFill>
              </a:rPr>
              <a:t> across </a:t>
            </a:r>
            <a:r>
              <a:rPr lang="en-US" b="1" dirty="0">
                <a:solidFill>
                  <a:schemeClr val="bg1"/>
                </a:solidFill>
              </a:rPr>
              <a:t>core mechanical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b="1" dirty="0">
                <a:solidFill>
                  <a:schemeClr val="bg1"/>
                </a:solidFill>
              </a:rPr>
              <a:t>interdisciplinary sectors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Top recruiters</a:t>
            </a:r>
            <a:r>
              <a:rPr lang="en-US" dirty="0">
                <a:solidFill>
                  <a:schemeClr val="bg1"/>
                </a:solidFill>
              </a:rPr>
              <a:t> included industry leaders such as </a:t>
            </a:r>
            <a:r>
              <a:rPr lang="en-US" b="1" dirty="0">
                <a:solidFill>
                  <a:schemeClr val="bg1"/>
                </a:solidFill>
              </a:rPr>
              <a:t>Tech Destiny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Adiba Engineering </a:t>
            </a:r>
            <a:r>
              <a:rPr lang="en-US" b="1" dirty="0" err="1">
                <a:solidFill>
                  <a:schemeClr val="bg1"/>
                </a:solidFill>
              </a:rPr>
              <a:t>Equipments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KGN Industry (Sultanpur &amp; Jeedimetla)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TCS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Tech Mahindra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Metrix Labs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chemeClr val="bg1"/>
                </a:solidFill>
              </a:rPr>
              <a:t>Zurn Elkay Water Solutions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A large number of students secured roles in </a:t>
            </a:r>
            <a:r>
              <a:rPr lang="en-US" b="1" dirty="0">
                <a:solidFill>
                  <a:schemeClr val="bg1"/>
                </a:solidFill>
              </a:rPr>
              <a:t>core mechanical domains</a:t>
            </a:r>
            <a:r>
              <a:rPr lang="en-US" dirty="0">
                <a:solidFill>
                  <a:schemeClr val="bg1"/>
                </a:solidFill>
              </a:rPr>
              <a:t>, especially in companies like </a:t>
            </a:r>
            <a:r>
              <a:rPr lang="en-US" b="1" dirty="0">
                <a:solidFill>
                  <a:schemeClr val="bg1"/>
                </a:solidFill>
              </a:rPr>
              <a:t>Adiba Engineering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KGN Industry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chemeClr val="bg1"/>
                </a:solidFill>
              </a:rPr>
              <a:t>Tech Destiny</a:t>
            </a:r>
            <a:r>
              <a:rPr lang="en-US" dirty="0">
                <a:solidFill>
                  <a:schemeClr val="bg1"/>
                </a:solidFill>
              </a:rPr>
              <a:t>, working in areas such as </a:t>
            </a:r>
            <a:r>
              <a:rPr lang="en-US" b="1" dirty="0">
                <a:solidFill>
                  <a:schemeClr val="bg1"/>
                </a:solidFill>
              </a:rPr>
              <a:t>design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manufacturing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maintenance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chemeClr val="bg1"/>
                </a:solidFill>
              </a:rPr>
              <a:t>quality assurance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lvl="0" indent="-285750" algn="just">
              <a:buClr>
                <a:srgbClr val="F2F2F2"/>
              </a:buClr>
              <a:buSzPts val="1800"/>
              <a:buFont typeface="Noto Sans Symbols"/>
              <a:buChar char="❖"/>
            </a:pPr>
            <a:endParaRPr sz="18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0" name="Google Shape;180;p6"/>
          <p:cNvGrpSpPr/>
          <p:nvPr/>
        </p:nvGrpSpPr>
        <p:grpSpPr>
          <a:xfrm>
            <a:off x="146737" y="3062168"/>
            <a:ext cx="1785580" cy="1113017"/>
            <a:chOff x="114299" y="2971799"/>
            <a:chExt cx="1905762" cy="1069086"/>
          </a:xfrm>
        </p:grpSpPr>
        <p:sp>
          <p:nvSpPr>
            <p:cNvPr id="181" name="Google Shape;181;p6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ctr">
                <a:buSzPts val="1800"/>
              </a:pPr>
              <a:r>
                <a:rPr lang="en-US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PLACEMENT</a:t>
              </a:r>
              <a:r>
                <a:rPr lang="en-US" sz="1600" b="1" dirty="0"/>
                <a:t> ACHIEVEMENTS </a:t>
              </a:r>
              <a:endParaRPr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6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CC84DD-3A25-6D0F-B3E1-60802AC7E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043" y="4433977"/>
            <a:ext cx="5860211" cy="22484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>
          <a:extLst>
            <a:ext uri="{FF2B5EF4-FFF2-40B4-BE49-F238E27FC236}">
              <a16:creationId xmlns:a16="http://schemas.microsoft.com/office/drawing/2014/main" id="{87FC5DF6-1131-CBC8-6DB3-A741212B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>
            <a:extLst>
              <a:ext uri="{FF2B5EF4-FFF2-40B4-BE49-F238E27FC236}">
                <a16:creationId xmlns:a16="http://schemas.microsoft.com/office/drawing/2014/main" id="{04D0F0B9-4107-4D1D-1611-58FE29036C0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>
            <a:extLst>
              <a:ext uri="{FF2B5EF4-FFF2-40B4-BE49-F238E27FC236}">
                <a16:creationId xmlns:a16="http://schemas.microsoft.com/office/drawing/2014/main" id="{10170D31-F0BE-7E7A-2A06-4724312062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24581"/>
            <a:ext cx="1600199" cy="1168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>
            <a:extLst>
              <a:ext uri="{FF2B5EF4-FFF2-40B4-BE49-F238E27FC236}">
                <a16:creationId xmlns:a16="http://schemas.microsoft.com/office/drawing/2014/main" id="{D02A2471-9D18-C8B6-948C-34C3D3462B5D}"/>
              </a:ext>
            </a:extLst>
          </p:cNvPr>
          <p:cNvSpPr/>
          <p:nvPr/>
        </p:nvSpPr>
        <p:spPr>
          <a:xfrm>
            <a:off x="1676400" y="134863"/>
            <a:ext cx="5634036" cy="779537"/>
          </a:xfrm>
          <a:custGeom>
            <a:avLst/>
            <a:gdLst/>
            <a:ahLst/>
            <a:cxnLst/>
            <a:rect l="l" t="t" r="r" b="b"/>
            <a:pathLst>
              <a:path w="5181600" h="914400" extrusionOk="0">
                <a:moveTo>
                  <a:pt x="5181600" y="0"/>
                </a:moveTo>
                <a:lnTo>
                  <a:pt x="0" y="0"/>
                </a:lnTo>
                <a:lnTo>
                  <a:pt x="0" y="914400"/>
                </a:lnTo>
                <a:lnTo>
                  <a:pt x="5181600" y="914400"/>
                </a:lnTo>
                <a:lnTo>
                  <a:pt x="5181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6">
            <a:extLst>
              <a:ext uri="{FF2B5EF4-FFF2-40B4-BE49-F238E27FC236}">
                <a16:creationId xmlns:a16="http://schemas.microsoft.com/office/drawing/2014/main" id="{86D8F214-B65B-11A7-1286-3284850737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039"/>
            <a:ext cx="1143000" cy="974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>
            <a:extLst>
              <a:ext uri="{FF2B5EF4-FFF2-40B4-BE49-F238E27FC236}">
                <a16:creationId xmlns:a16="http://schemas.microsoft.com/office/drawing/2014/main" id="{BE8FFFB2-B254-690D-B25D-661D7AF09167}"/>
              </a:ext>
            </a:extLst>
          </p:cNvPr>
          <p:cNvSpPr txBox="1"/>
          <p:nvPr/>
        </p:nvSpPr>
        <p:spPr>
          <a:xfrm>
            <a:off x="8006751" y="1219200"/>
            <a:ext cx="738505" cy="166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9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6">
            <a:extLst>
              <a:ext uri="{FF2B5EF4-FFF2-40B4-BE49-F238E27FC236}">
                <a16:creationId xmlns:a16="http://schemas.microsoft.com/office/drawing/2014/main" id="{74B5CB1B-965B-BDB2-8338-73EF06110A32}"/>
              </a:ext>
            </a:extLst>
          </p:cNvPr>
          <p:cNvSpPr txBox="1"/>
          <p:nvPr/>
        </p:nvSpPr>
        <p:spPr>
          <a:xfrm>
            <a:off x="2286000" y="1981200"/>
            <a:ext cx="6453504" cy="338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Notable placements in </a:t>
            </a:r>
            <a:r>
              <a:rPr lang="en-US" b="1" dirty="0">
                <a:solidFill>
                  <a:schemeClr val="bg1"/>
                </a:solidFill>
              </a:rPr>
              <a:t>IT and multidisciplinary sectors</a:t>
            </a:r>
            <a:r>
              <a:rPr lang="en-US" dirty="0">
                <a:solidFill>
                  <a:schemeClr val="bg1"/>
                </a:solidFill>
              </a:rPr>
              <a:t> reflect the adaptability of HITAM's mechanical graduates. Companies like </a:t>
            </a:r>
            <a:r>
              <a:rPr lang="en-US" b="1" dirty="0">
                <a:solidFill>
                  <a:schemeClr val="bg1"/>
                </a:solidFill>
              </a:rPr>
              <a:t>TCS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Tech Mahindra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chemeClr val="bg1"/>
                </a:solidFill>
              </a:rPr>
              <a:t>Metrix Labs</a:t>
            </a:r>
            <a:r>
              <a:rPr lang="en-US" dirty="0">
                <a:solidFill>
                  <a:schemeClr val="bg1"/>
                </a:solidFill>
              </a:rPr>
              <a:t> recruited students for roles in </a:t>
            </a:r>
            <a:r>
              <a:rPr lang="en-US" b="1" dirty="0">
                <a:solidFill>
                  <a:schemeClr val="bg1"/>
                </a:solidFill>
              </a:rPr>
              <a:t>software support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technical analytics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chemeClr val="bg1"/>
                </a:solidFill>
              </a:rPr>
              <a:t>consulting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1"/>
                </a:solidFill>
              </a:rPr>
              <a:t>Some of the  Noteworthy Selections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pPr marL="285750" lvl="1" indent="-285750" algn="just">
              <a:buFont typeface="Wingdings" panose="05000000000000000000" pitchFamily="2" charset="2"/>
              <a:buChar char="v"/>
            </a:pPr>
            <a:r>
              <a:rPr lang="en-US" b="1" dirty="0" err="1">
                <a:solidFill>
                  <a:schemeClr val="bg1"/>
                </a:solidFill>
              </a:rPr>
              <a:t>Guntuku</a:t>
            </a:r>
            <a:r>
              <a:rPr lang="en-US" b="1" dirty="0">
                <a:solidFill>
                  <a:schemeClr val="bg1"/>
                </a:solidFill>
              </a:rPr>
              <a:t> Nithin</a:t>
            </a:r>
            <a:r>
              <a:rPr lang="en-US" dirty="0">
                <a:solidFill>
                  <a:schemeClr val="bg1"/>
                </a:solidFill>
              </a:rPr>
              <a:t> – Zurn Elkay Water Solutions</a:t>
            </a:r>
          </a:p>
          <a:p>
            <a:pPr marL="285750" lvl="1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</a:rPr>
              <a:t>Mugala Haranath Narayan</a:t>
            </a:r>
            <a:r>
              <a:rPr lang="en-US" dirty="0">
                <a:solidFill>
                  <a:schemeClr val="bg1"/>
                </a:solidFill>
              </a:rPr>
              <a:t> – TCS</a:t>
            </a:r>
          </a:p>
          <a:p>
            <a:pPr marL="285750" lvl="1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</a:rPr>
              <a:t>Mohd Ismail</a:t>
            </a:r>
            <a:r>
              <a:rPr lang="en-US" dirty="0">
                <a:solidFill>
                  <a:schemeClr val="bg1"/>
                </a:solidFill>
              </a:rPr>
              <a:t> – Megha Engineering and Infrastructure Ltd.</a:t>
            </a:r>
          </a:p>
          <a:p>
            <a:pPr marL="285750" lvl="1" indent="-285750" algn="just">
              <a:buFont typeface="Wingdings" panose="05000000000000000000" pitchFamily="2" charset="2"/>
              <a:buChar char="v"/>
            </a:pPr>
            <a:r>
              <a:rPr lang="en-US" b="1" dirty="0" err="1">
                <a:solidFill>
                  <a:schemeClr val="bg1"/>
                </a:solidFill>
              </a:rPr>
              <a:t>Thodusu</a:t>
            </a:r>
            <a:r>
              <a:rPr lang="en-US" b="1" dirty="0">
                <a:solidFill>
                  <a:schemeClr val="bg1"/>
                </a:solidFill>
              </a:rPr>
              <a:t> Shilpa</a:t>
            </a:r>
            <a:r>
              <a:rPr lang="en-US" dirty="0">
                <a:solidFill>
                  <a:schemeClr val="bg1"/>
                </a:solidFill>
              </a:rPr>
              <a:t> – National Small Industries Corporation (NSIC)</a:t>
            </a:r>
          </a:p>
          <a:p>
            <a:pPr lvl="1" algn="just"/>
            <a:endParaRPr lang="en-US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This successful placement drive is a reflection of the department's emphasis on </a:t>
            </a:r>
            <a:r>
              <a:rPr lang="en-US" b="1" dirty="0">
                <a:solidFill>
                  <a:schemeClr val="bg1"/>
                </a:solidFill>
              </a:rPr>
              <a:t>industry-relevant training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skill-based learning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chemeClr val="bg1"/>
                </a:solidFill>
              </a:rPr>
              <a:t>academic rigor</a:t>
            </a:r>
            <a:r>
              <a:rPr lang="en-US" dirty="0">
                <a:solidFill>
                  <a:schemeClr val="bg1"/>
                </a:solidFill>
              </a:rPr>
              <a:t>, empowering students for diverse career paths.</a:t>
            </a:r>
          </a:p>
          <a:p>
            <a:pPr marL="285750" lvl="0" indent="-285750" algn="just">
              <a:buClr>
                <a:srgbClr val="F2F2F2"/>
              </a:buClr>
              <a:buSzPts val="1800"/>
              <a:buFont typeface="Noto Sans Symbols"/>
              <a:buChar char="❖"/>
            </a:pPr>
            <a:endParaRPr sz="18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0" name="Google Shape;180;p6">
            <a:extLst>
              <a:ext uri="{FF2B5EF4-FFF2-40B4-BE49-F238E27FC236}">
                <a16:creationId xmlns:a16="http://schemas.microsoft.com/office/drawing/2014/main" id="{B2F4475C-916B-204E-2DC6-D8438FED127F}"/>
              </a:ext>
            </a:extLst>
          </p:cNvPr>
          <p:cNvGrpSpPr/>
          <p:nvPr/>
        </p:nvGrpSpPr>
        <p:grpSpPr>
          <a:xfrm>
            <a:off x="146737" y="3062168"/>
            <a:ext cx="1785580" cy="1113017"/>
            <a:chOff x="114299" y="2971799"/>
            <a:chExt cx="1905762" cy="1069086"/>
          </a:xfrm>
        </p:grpSpPr>
        <p:sp>
          <p:nvSpPr>
            <p:cNvPr id="181" name="Google Shape;181;p6">
              <a:extLst>
                <a:ext uri="{FF2B5EF4-FFF2-40B4-BE49-F238E27FC236}">
                  <a16:creationId xmlns:a16="http://schemas.microsoft.com/office/drawing/2014/main" id="{2744C7C4-76D9-4A53-2320-A5A96C042778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ctr">
                <a:buSzPts val="1800"/>
              </a:pPr>
              <a:r>
                <a:rPr lang="en-US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PLACEMENT</a:t>
              </a:r>
              <a:r>
                <a:rPr lang="en-US" sz="1600" b="1" dirty="0"/>
                <a:t> ACHIEVEMENTS </a:t>
              </a:r>
              <a:endParaRPr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>
              <a:extLst>
                <a:ext uri="{FF2B5EF4-FFF2-40B4-BE49-F238E27FC236}">
                  <a16:creationId xmlns:a16="http://schemas.microsoft.com/office/drawing/2014/main" id="{9FD1F750-852F-3E2E-F31B-FD50CEEA2B94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6">
            <a:extLst>
              <a:ext uri="{FF2B5EF4-FFF2-40B4-BE49-F238E27FC236}">
                <a16:creationId xmlns:a16="http://schemas.microsoft.com/office/drawing/2014/main" id="{C09A635A-4064-636F-98B1-FB3002B2986C}"/>
              </a:ext>
            </a:extLst>
          </p:cNvPr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402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>
          <a:extLst>
            <a:ext uri="{FF2B5EF4-FFF2-40B4-BE49-F238E27FC236}">
              <a16:creationId xmlns:a16="http://schemas.microsoft.com/office/drawing/2014/main" id="{C449A806-EE70-A368-C638-2880C2D4D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>
            <a:extLst>
              <a:ext uri="{FF2B5EF4-FFF2-40B4-BE49-F238E27FC236}">
                <a16:creationId xmlns:a16="http://schemas.microsoft.com/office/drawing/2014/main" id="{3BA55B05-461E-E2F3-ECED-4AE665406F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>
            <a:extLst>
              <a:ext uri="{FF2B5EF4-FFF2-40B4-BE49-F238E27FC236}">
                <a16:creationId xmlns:a16="http://schemas.microsoft.com/office/drawing/2014/main" id="{7BF56F24-7574-CAAC-93ED-E996A44900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24581"/>
            <a:ext cx="1600199" cy="1168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>
            <a:extLst>
              <a:ext uri="{FF2B5EF4-FFF2-40B4-BE49-F238E27FC236}">
                <a16:creationId xmlns:a16="http://schemas.microsoft.com/office/drawing/2014/main" id="{6ACF485F-1413-D5F4-9421-ECB13D0728DB}"/>
              </a:ext>
            </a:extLst>
          </p:cNvPr>
          <p:cNvSpPr/>
          <p:nvPr/>
        </p:nvSpPr>
        <p:spPr>
          <a:xfrm>
            <a:off x="1676400" y="134863"/>
            <a:ext cx="5634036" cy="779537"/>
          </a:xfrm>
          <a:custGeom>
            <a:avLst/>
            <a:gdLst/>
            <a:ahLst/>
            <a:cxnLst/>
            <a:rect l="l" t="t" r="r" b="b"/>
            <a:pathLst>
              <a:path w="5181600" h="914400" extrusionOk="0">
                <a:moveTo>
                  <a:pt x="5181600" y="0"/>
                </a:moveTo>
                <a:lnTo>
                  <a:pt x="0" y="0"/>
                </a:lnTo>
                <a:lnTo>
                  <a:pt x="0" y="914400"/>
                </a:lnTo>
                <a:lnTo>
                  <a:pt x="5181600" y="914400"/>
                </a:lnTo>
                <a:lnTo>
                  <a:pt x="5181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6">
            <a:extLst>
              <a:ext uri="{FF2B5EF4-FFF2-40B4-BE49-F238E27FC236}">
                <a16:creationId xmlns:a16="http://schemas.microsoft.com/office/drawing/2014/main" id="{2525334C-789F-DC2D-F40D-A8B6D3B9B6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039"/>
            <a:ext cx="1143000" cy="974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>
            <a:extLst>
              <a:ext uri="{FF2B5EF4-FFF2-40B4-BE49-F238E27FC236}">
                <a16:creationId xmlns:a16="http://schemas.microsoft.com/office/drawing/2014/main" id="{F66E64FB-6880-20AB-EDF6-7BC88B81CA88}"/>
              </a:ext>
            </a:extLst>
          </p:cNvPr>
          <p:cNvSpPr txBox="1"/>
          <p:nvPr/>
        </p:nvSpPr>
        <p:spPr>
          <a:xfrm>
            <a:off x="8001000" y="1219200"/>
            <a:ext cx="738505" cy="166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10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80" name="Google Shape;180;p6">
            <a:extLst>
              <a:ext uri="{FF2B5EF4-FFF2-40B4-BE49-F238E27FC236}">
                <a16:creationId xmlns:a16="http://schemas.microsoft.com/office/drawing/2014/main" id="{BA505651-CA01-6222-28CB-439594632230}"/>
              </a:ext>
            </a:extLst>
          </p:cNvPr>
          <p:cNvGrpSpPr/>
          <p:nvPr/>
        </p:nvGrpSpPr>
        <p:grpSpPr>
          <a:xfrm>
            <a:off x="146737" y="3062168"/>
            <a:ext cx="1785580" cy="1447800"/>
            <a:chOff x="114299" y="2971799"/>
            <a:chExt cx="1905762" cy="1069086"/>
          </a:xfrm>
        </p:grpSpPr>
        <p:sp>
          <p:nvSpPr>
            <p:cNvPr id="181" name="Google Shape;181;p6">
              <a:extLst>
                <a:ext uri="{FF2B5EF4-FFF2-40B4-BE49-F238E27FC236}">
                  <a16:creationId xmlns:a16="http://schemas.microsoft.com/office/drawing/2014/main" id="{175455C6-F2D0-B3D6-A815-457461CC9AE7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ctr">
                <a:buSzPts val="1800"/>
              </a:pPr>
              <a:r>
                <a:rPr lang="en-US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PLACEMENT</a:t>
              </a:r>
            </a:p>
            <a:p>
              <a:pPr lvl="0" algn="ctr">
                <a:buSzPts val="1800"/>
              </a:pPr>
              <a:r>
                <a:rPr lang="en-US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IMPACT </a:t>
              </a:r>
            </a:p>
            <a:p>
              <a:pPr lvl="0" algn="ctr">
                <a:buSzPts val="1800"/>
              </a:pPr>
              <a:r>
                <a:rPr lang="en-US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SUMMARY</a:t>
              </a:r>
              <a:endParaRPr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>
              <a:extLst>
                <a:ext uri="{FF2B5EF4-FFF2-40B4-BE49-F238E27FC236}">
                  <a16:creationId xmlns:a16="http://schemas.microsoft.com/office/drawing/2014/main" id="{62DE74C6-DC07-E19C-76C4-0CB7CE99B0C6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6">
            <a:extLst>
              <a:ext uri="{FF2B5EF4-FFF2-40B4-BE49-F238E27FC236}">
                <a16:creationId xmlns:a16="http://schemas.microsoft.com/office/drawing/2014/main" id="{153EED1D-1BC1-C418-0474-C31289B96B5E}"/>
              </a:ext>
            </a:extLst>
          </p:cNvPr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DD99B1-41E5-3B5C-F1F5-0DC3F7B4E4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25933"/>
              </p:ext>
            </p:extLst>
          </p:nvPr>
        </p:nvGraphicFramePr>
        <p:xfrm>
          <a:off x="2950234" y="2737449"/>
          <a:ext cx="3985405" cy="178327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527432">
                  <a:extLst>
                    <a:ext uri="{9D8B030D-6E8A-4147-A177-3AD203B41FA5}">
                      <a16:colId xmlns:a16="http://schemas.microsoft.com/office/drawing/2014/main" val="1965650869"/>
                    </a:ext>
                  </a:extLst>
                </a:gridCol>
                <a:gridCol w="2457973">
                  <a:extLst>
                    <a:ext uri="{9D8B030D-6E8A-4147-A177-3AD203B41FA5}">
                      <a16:colId xmlns:a16="http://schemas.microsoft.com/office/drawing/2014/main" val="2597606739"/>
                    </a:ext>
                  </a:extLst>
                </a:gridCol>
              </a:tblGrid>
              <a:tr h="3330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METRIC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1733279"/>
                  </a:ext>
                </a:extLst>
              </a:tr>
              <a:tr h="3330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Total Placed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40+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342615"/>
                  </a:ext>
                </a:extLst>
              </a:tr>
              <a:tr h="5269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 Recruiters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8+ Core/IT Firms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362854"/>
                  </a:ext>
                </a:extLst>
              </a:tr>
              <a:tr h="5269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 Domains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Manufacturing, Design, Infra, 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3338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830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1036</Words>
  <Application>Microsoft Office PowerPoint</Application>
  <PresentationFormat>On-screen Show (4:3)</PresentationFormat>
  <Paragraphs>134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Noto Sans Symbols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Hyderabad Institute of Technology And Management</vt:lpstr>
      <vt:lpstr>Hyderabad Institute of Technology And Management</vt:lpstr>
      <vt:lpstr>Hyderabad Institute of Technology And Management</vt:lpstr>
      <vt:lpstr>     </vt:lpstr>
      <vt:lpstr>     </vt:lpstr>
      <vt:lpstr>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Zuriah Saif</cp:lastModifiedBy>
  <cp:revision>9</cp:revision>
  <dcterms:created xsi:type="dcterms:W3CDTF">2024-10-01T07:02:06Z</dcterms:created>
  <dcterms:modified xsi:type="dcterms:W3CDTF">2025-07-23T06:06:18Z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2024-10-01T00:00:00Z</vt:filetime>
  </property>
</Properties>
</file>