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8" r:id="rId7"/>
    <p:sldId id="271" r:id="rId8"/>
    <p:sldId id="266" r:id="rId9"/>
    <p:sldId id="261" r:id="rId10"/>
  </p:sldIdLst>
  <p:sldSz cx="9144000" cy="6858000" type="screen4x3"/>
  <p:notesSz cx="9144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6" roundtripDataSignature="AMtx7mjpc58lu1dEOH4wiHxFQY6LnlUq1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1203" y="5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customschemas.google.com/relationships/presentationmetadata" Target="meta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524300" y="514350"/>
            <a:ext cx="60963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7" name="Google Shape;4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1" name="Google Shape;7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7" name="Google Shape;12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5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0" name="Google Shape;15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>
          <a:extLst>
            <a:ext uri="{FF2B5EF4-FFF2-40B4-BE49-F238E27FC236}">
              <a16:creationId xmlns:a16="http://schemas.microsoft.com/office/drawing/2014/main" id="{E04341C4-C9BF-7E10-90E4-D36CD41364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5:notes">
            <a:extLst>
              <a:ext uri="{FF2B5EF4-FFF2-40B4-BE49-F238E27FC236}">
                <a16:creationId xmlns:a16="http://schemas.microsoft.com/office/drawing/2014/main" id="{927D21DC-CDAA-CDE7-941F-46254A3B3C4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0" name="Google Shape;150;p5:notes">
            <a:extLst>
              <a:ext uri="{FF2B5EF4-FFF2-40B4-BE49-F238E27FC236}">
                <a16:creationId xmlns:a16="http://schemas.microsoft.com/office/drawing/2014/main" id="{D5704564-35AD-408A-BD02-0587DA72AC6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792261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>
          <a:extLst>
            <a:ext uri="{FF2B5EF4-FFF2-40B4-BE49-F238E27FC236}">
              <a16:creationId xmlns:a16="http://schemas.microsoft.com/office/drawing/2014/main" id="{5CC64A9D-32ED-2A19-1473-C3133E08E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5:notes">
            <a:extLst>
              <a:ext uri="{FF2B5EF4-FFF2-40B4-BE49-F238E27FC236}">
                <a16:creationId xmlns:a16="http://schemas.microsoft.com/office/drawing/2014/main" id="{98973D8F-6FEB-3FF0-DB5A-6D0AAD5598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0" name="Google Shape;150;p5:notes">
            <a:extLst>
              <a:ext uri="{FF2B5EF4-FFF2-40B4-BE49-F238E27FC236}">
                <a16:creationId xmlns:a16="http://schemas.microsoft.com/office/drawing/2014/main" id="{3710404D-FA45-B92E-998E-183E839FFFD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983957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>
          <a:extLst>
            <a:ext uri="{FF2B5EF4-FFF2-40B4-BE49-F238E27FC236}">
              <a16:creationId xmlns:a16="http://schemas.microsoft.com/office/drawing/2014/main" id="{57ECE741-225C-6BBD-C106-B159A8AED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5:notes">
            <a:extLst>
              <a:ext uri="{FF2B5EF4-FFF2-40B4-BE49-F238E27FC236}">
                <a16:creationId xmlns:a16="http://schemas.microsoft.com/office/drawing/2014/main" id="{A774AEC2-2125-DDE4-D0D7-41B9A9B9837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0" name="Google Shape;150;p5:notes">
            <a:extLst>
              <a:ext uri="{FF2B5EF4-FFF2-40B4-BE49-F238E27FC236}">
                <a16:creationId xmlns:a16="http://schemas.microsoft.com/office/drawing/2014/main" id="{A75FD5E4-0D9A-5A42-4558-6905F3610DC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630238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6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72" name="Google Shape;17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obj">
  <p:cSld name="OBJECT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2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2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2"/>
          <p:cNvSpPr txBox="1">
            <a:spLocks noGrp="1"/>
          </p:cNvSpPr>
          <p:nvPr>
            <p:ph type="sldNum" idx="12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3"/>
          <p:cNvSpPr/>
          <p:nvPr/>
        </p:nvSpPr>
        <p:spPr>
          <a:xfrm>
            <a:off x="0" y="1447799"/>
            <a:ext cx="9144000" cy="5410200"/>
          </a:xfrm>
          <a:custGeom>
            <a:avLst/>
            <a:gdLst/>
            <a:ahLst/>
            <a:cxnLst/>
            <a:rect l="l" t="t" r="r" b="b"/>
            <a:pathLst>
              <a:path w="9144000" h="5410200" extrusionOk="0">
                <a:moveTo>
                  <a:pt x="9144000" y="0"/>
                </a:moveTo>
                <a:lnTo>
                  <a:pt x="0" y="0"/>
                </a:lnTo>
                <a:lnTo>
                  <a:pt x="0" y="5410200"/>
                </a:lnTo>
                <a:lnTo>
                  <a:pt x="9144000" y="54102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8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" name="Google Shape;19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423415"/>
            <a:ext cx="2180844" cy="5434583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13"/>
          <p:cNvSpPr/>
          <p:nvPr/>
        </p:nvSpPr>
        <p:spPr>
          <a:xfrm>
            <a:off x="0" y="1447799"/>
            <a:ext cx="2133600" cy="5410200"/>
          </a:xfrm>
          <a:custGeom>
            <a:avLst/>
            <a:gdLst/>
            <a:ahLst/>
            <a:cxnLst/>
            <a:rect l="l" t="t" r="r" b="b"/>
            <a:pathLst>
              <a:path w="2133600" h="5410200" extrusionOk="0">
                <a:moveTo>
                  <a:pt x="2133600" y="0"/>
                </a:moveTo>
                <a:lnTo>
                  <a:pt x="0" y="0"/>
                </a:lnTo>
                <a:lnTo>
                  <a:pt x="0" y="5410200"/>
                </a:lnTo>
                <a:lnTo>
                  <a:pt x="2133600" y="5410200"/>
                </a:lnTo>
                <a:lnTo>
                  <a:pt x="2133600" y="0"/>
                </a:lnTo>
                <a:close/>
              </a:path>
            </a:pathLst>
          </a:custGeom>
          <a:solidFill>
            <a:srgbClr val="008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13"/>
          <p:cNvSpPr/>
          <p:nvPr/>
        </p:nvSpPr>
        <p:spPr>
          <a:xfrm>
            <a:off x="0" y="1447799"/>
            <a:ext cx="2133600" cy="5410200"/>
          </a:xfrm>
          <a:custGeom>
            <a:avLst/>
            <a:gdLst/>
            <a:ahLst/>
            <a:cxnLst/>
            <a:rect l="l" t="t" r="r" b="b"/>
            <a:pathLst>
              <a:path w="2133600" h="5410200" extrusionOk="0">
                <a:moveTo>
                  <a:pt x="0" y="5410200"/>
                </a:moveTo>
                <a:lnTo>
                  <a:pt x="2133600" y="5410200"/>
                </a:lnTo>
                <a:lnTo>
                  <a:pt x="2133600" y="0"/>
                </a:lnTo>
                <a:lnTo>
                  <a:pt x="0" y="0"/>
                </a:lnTo>
                <a:lnTo>
                  <a:pt x="0" y="5410200"/>
                </a:lnTo>
                <a:close/>
              </a:path>
            </a:pathLst>
          </a:custGeom>
          <a:noFill/>
          <a:ln w="9525" cap="flat" cmpd="sng">
            <a:solidFill>
              <a:srgbClr val="95B85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13"/>
          <p:cNvSpPr txBox="1">
            <a:spLocks noGrp="1"/>
          </p:cNvSpPr>
          <p:nvPr>
            <p:ph type="title"/>
          </p:nvPr>
        </p:nvSpPr>
        <p:spPr>
          <a:xfrm>
            <a:off x="2619374" y="276555"/>
            <a:ext cx="3905250" cy="574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3"/>
          <p:cNvSpPr txBox="1"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3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3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3"/>
          <p:cNvSpPr txBox="1">
            <a:spLocks noGrp="1"/>
          </p:cNvSpPr>
          <p:nvPr>
            <p:ph type="sldNum" idx="12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4"/>
          <p:cNvSpPr txBox="1"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4"/>
          <p:cNvSpPr txBox="1">
            <a:spLocks noGrp="1"/>
          </p:cNvSpPr>
          <p:nvPr>
            <p:ph type="subTitle" idx="1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4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4"/>
          <p:cNvSpPr txBox="1">
            <a:spLocks noGrp="1"/>
          </p:cNvSpPr>
          <p:nvPr>
            <p:ph type="sldNum" idx="12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5"/>
          <p:cNvSpPr txBox="1">
            <a:spLocks noGrp="1"/>
          </p:cNvSpPr>
          <p:nvPr>
            <p:ph type="title"/>
          </p:nvPr>
        </p:nvSpPr>
        <p:spPr>
          <a:xfrm>
            <a:off x="2619374" y="276555"/>
            <a:ext cx="3905250" cy="574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body" idx="1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5"/>
          <p:cNvSpPr txBox="1">
            <a:spLocks noGrp="1"/>
          </p:cNvSpPr>
          <p:nvPr>
            <p:ph type="body" idx="2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5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sldNum" idx="12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6"/>
          <p:cNvSpPr txBox="1">
            <a:spLocks noGrp="1"/>
          </p:cNvSpPr>
          <p:nvPr>
            <p:ph type="title"/>
          </p:nvPr>
        </p:nvSpPr>
        <p:spPr>
          <a:xfrm>
            <a:off x="2619374" y="276555"/>
            <a:ext cx="3905250" cy="574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6"/>
          <p:cNvSpPr txBox="1">
            <a:spLocks noGrp="1"/>
          </p:cNvSpPr>
          <p:nvPr>
            <p:ph type="sldNum" idx="12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/>
          <p:nvPr/>
        </p:nvSpPr>
        <p:spPr>
          <a:xfrm>
            <a:off x="0" y="1447799"/>
            <a:ext cx="9144000" cy="5410200"/>
          </a:xfrm>
          <a:custGeom>
            <a:avLst/>
            <a:gdLst/>
            <a:ahLst/>
            <a:cxnLst/>
            <a:rect l="l" t="t" r="r" b="b"/>
            <a:pathLst>
              <a:path w="9144000" h="5410200" extrusionOk="0">
                <a:moveTo>
                  <a:pt x="9144000" y="0"/>
                </a:moveTo>
                <a:lnTo>
                  <a:pt x="0" y="0"/>
                </a:lnTo>
                <a:lnTo>
                  <a:pt x="0" y="5410200"/>
                </a:lnTo>
                <a:lnTo>
                  <a:pt x="9144000" y="54102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8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Google Shape;7;p1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1423415"/>
            <a:ext cx="2180844" cy="543458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;p11"/>
          <p:cNvSpPr txBox="1">
            <a:spLocks noGrp="1"/>
          </p:cNvSpPr>
          <p:nvPr>
            <p:ph type="title"/>
          </p:nvPr>
        </p:nvSpPr>
        <p:spPr>
          <a:xfrm>
            <a:off x="2619374" y="276555"/>
            <a:ext cx="3905250" cy="574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1"/>
          <p:cNvSpPr txBox="1"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1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1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1"/>
          <p:cNvSpPr txBox="1">
            <a:spLocks noGrp="1"/>
          </p:cNvSpPr>
          <p:nvPr>
            <p:ph type="sldNum" idx="12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1.png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1.png"/><Relationship Id="rId4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1.png"/><Relationship Id="rId4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"/>
          <p:cNvSpPr/>
          <p:nvPr/>
        </p:nvSpPr>
        <p:spPr>
          <a:xfrm>
            <a:off x="0" y="0"/>
            <a:ext cx="9144000" cy="1447800"/>
          </a:xfrm>
          <a:custGeom>
            <a:avLst/>
            <a:gdLst/>
            <a:ahLst/>
            <a:cxnLst/>
            <a:rect l="l" t="t" r="r" b="b"/>
            <a:pathLst>
              <a:path w="9144000" h="1447800" extrusionOk="0">
                <a:moveTo>
                  <a:pt x="9144000" y="0"/>
                </a:moveTo>
                <a:lnTo>
                  <a:pt x="0" y="0"/>
                </a:lnTo>
                <a:lnTo>
                  <a:pt x="0" y="1447800"/>
                </a:lnTo>
                <a:lnTo>
                  <a:pt x="9144000" y="14478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1"/>
          <p:cNvSpPr txBox="1"/>
          <p:nvPr/>
        </p:nvSpPr>
        <p:spPr>
          <a:xfrm>
            <a:off x="3121914" y="1141602"/>
            <a:ext cx="4345800" cy="1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 dirty="0">
                <a:solidFill>
                  <a:srgbClr val="0D0D0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Volume </a:t>
            </a:r>
            <a:r>
              <a:rPr lang="en-US" sz="1200" b="1" dirty="0">
                <a:solidFill>
                  <a:srgbClr val="0D0D0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</a:t>
            </a:r>
            <a:r>
              <a:rPr lang="en-US" sz="1200" b="1" i="0" u="none" strike="noStrike" cap="none" dirty="0">
                <a:solidFill>
                  <a:srgbClr val="0D0D0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-ISSUE of </a:t>
            </a:r>
            <a:r>
              <a:rPr lang="en-US" sz="1200" b="1" dirty="0">
                <a:solidFill>
                  <a:srgbClr val="0D0D0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July</a:t>
            </a:r>
            <a:r>
              <a:rPr lang="en-US" sz="1200" b="1" i="0" u="none" strike="noStrike" cap="none" dirty="0">
                <a:solidFill>
                  <a:srgbClr val="0D0D0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2021- </a:t>
            </a:r>
            <a:r>
              <a:rPr lang="en-US" sz="1200" b="1" dirty="0">
                <a:solidFill>
                  <a:srgbClr val="0D0D0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December</a:t>
            </a:r>
            <a:r>
              <a:rPr lang="en-US" sz="1200" b="1" i="0" u="none" strike="noStrike" cap="none" dirty="0">
                <a:solidFill>
                  <a:srgbClr val="0D0D0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2021</a:t>
            </a:r>
            <a:endParaRPr sz="12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51" name="Google Shape;51;p1"/>
          <p:cNvGrpSpPr/>
          <p:nvPr/>
        </p:nvGrpSpPr>
        <p:grpSpPr>
          <a:xfrm>
            <a:off x="2133599" y="0"/>
            <a:ext cx="7010401" cy="1069086"/>
            <a:chOff x="2133599" y="0"/>
            <a:chExt cx="7010401" cy="1069086"/>
          </a:xfrm>
        </p:grpSpPr>
        <p:pic>
          <p:nvPicPr>
            <p:cNvPr id="52" name="Google Shape;52;p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391400" y="0"/>
              <a:ext cx="1752600" cy="914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" name="Google Shape;53;p1"/>
            <p:cNvSpPr/>
            <p:nvPr/>
          </p:nvSpPr>
          <p:spPr>
            <a:xfrm>
              <a:off x="2133599" y="152400"/>
              <a:ext cx="5181600" cy="914400"/>
            </a:xfrm>
            <a:custGeom>
              <a:avLst/>
              <a:gdLst/>
              <a:ahLst/>
              <a:cxnLst/>
              <a:rect l="l" t="t" r="r" b="b"/>
              <a:pathLst>
                <a:path w="5181600" h="914400" extrusionOk="0">
                  <a:moveTo>
                    <a:pt x="5181600" y="0"/>
                  </a:moveTo>
                  <a:lnTo>
                    <a:pt x="0" y="0"/>
                  </a:lnTo>
                  <a:lnTo>
                    <a:pt x="0" y="914400"/>
                  </a:lnTo>
                  <a:lnTo>
                    <a:pt x="5181600" y="914400"/>
                  </a:lnTo>
                  <a:lnTo>
                    <a:pt x="5181600" y="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135885" y="154686"/>
              <a:ext cx="5181600" cy="914400"/>
            </a:xfrm>
            <a:custGeom>
              <a:avLst/>
              <a:gdLst/>
              <a:ahLst/>
              <a:cxnLst/>
              <a:rect l="l" t="t" r="r" b="b"/>
              <a:pathLst>
                <a:path w="5181600" h="914400" extrusionOk="0">
                  <a:moveTo>
                    <a:pt x="0" y="914399"/>
                  </a:moveTo>
                  <a:lnTo>
                    <a:pt x="5181600" y="914399"/>
                  </a:lnTo>
                  <a:lnTo>
                    <a:pt x="5181600" y="0"/>
                  </a:lnTo>
                  <a:lnTo>
                    <a:pt x="0" y="0"/>
                  </a:lnTo>
                  <a:lnTo>
                    <a:pt x="0" y="914399"/>
                  </a:lnTo>
                  <a:close/>
                </a:path>
              </a:pathLst>
            </a:custGeom>
            <a:noFill/>
            <a:ln w="25900" cap="flat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5" name="Google Shape;55;p1"/>
          <p:cNvSpPr txBox="1"/>
          <p:nvPr/>
        </p:nvSpPr>
        <p:spPr>
          <a:xfrm>
            <a:off x="2133600" y="152400"/>
            <a:ext cx="51816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7150" rIns="0" bIns="0" anchor="t" anchorCtr="0">
            <a:spAutoFit/>
          </a:bodyPr>
          <a:lstStyle/>
          <a:p>
            <a:pPr marL="0" marR="5715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Hyderabad Institute of Technology And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62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Management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1"/>
          <p:cNvSpPr txBox="1"/>
          <p:nvPr/>
        </p:nvSpPr>
        <p:spPr>
          <a:xfrm>
            <a:off x="8311388" y="1208912"/>
            <a:ext cx="662305" cy="1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9F2800"/>
                </a:solidFill>
                <a:latin typeface="Trebuchet MS"/>
                <a:ea typeface="Trebuchet MS"/>
                <a:cs typeface="Trebuchet MS"/>
                <a:sym typeface="Trebuchet MS"/>
              </a:rPr>
              <a:t>P A G E 1</a:t>
            </a:r>
            <a:endParaRPr sz="10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7" name="Google Shape;57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8600" y="0"/>
            <a:ext cx="1447800" cy="1429512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"/>
          <p:cNvSpPr txBox="1"/>
          <p:nvPr/>
        </p:nvSpPr>
        <p:spPr>
          <a:xfrm>
            <a:off x="490727" y="2320401"/>
            <a:ext cx="870585" cy="197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928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CONTENT</a:t>
            </a:r>
            <a:endParaRPr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59" name="Google Shape;59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1" y="1429512"/>
            <a:ext cx="4781421" cy="25908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"/>
          <p:cNvSpPr txBox="1"/>
          <p:nvPr/>
        </p:nvSpPr>
        <p:spPr>
          <a:xfrm>
            <a:off x="0" y="4038600"/>
            <a:ext cx="9144000" cy="205634"/>
          </a:xfrm>
          <a:prstGeom prst="rect">
            <a:avLst/>
          </a:prstGeom>
          <a:solidFill>
            <a:srgbClr val="097A1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6830" marR="0" lvl="0" indent="0" algn="ctr" rtl="0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Department  of  Mechanical Engineering News Letter .</a:t>
            </a:r>
            <a:endParaRPr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1" name="Google Shape;61;p1"/>
          <p:cNvSpPr/>
          <p:nvPr/>
        </p:nvSpPr>
        <p:spPr>
          <a:xfrm>
            <a:off x="96236" y="4436071"/>
            <a:ext cx="4376758" cy="2175041"/>
          </a:xfrm>
          <a:custGeom>
            <a:avLst/>
            <a:gdLst/>
            <a:ahLst/>
            <a:cxnLst/>
            <a:rect l="l" t="t" r="r" b="b"/>
            <a:pathLst>
              <a:path w="4191000" h="1676400" extrusionOk="0">
                <a:moveTo>
                  <a:pt x="3831716" y="0"/>
                </a:moveTo>
                <a:lnTo>
                  <a:pt x="359359" y="0"/>
                </a:lnTo>
                <a:lnTo>
                  <a:pt x="263817" y="7366"/>
                </a:lnTo>
                <a:lnTo>
                  <a:pt x="177977" y="28320"/>
                </a:lnTo>
                <a:lnTo>
                  <a:pt x="105244" y="60579"/>
                </a:lnTo>
                <a:lnTo>
                  <a:pt x="49060" y="102488"/>
                </a:lnTo>
                <a:lnTo>
                  <a:pt x="12827" y="152019"/>
                </a:lnTo>
                <a:lnTo>
                  <a:pt x="0" y="207010"/>
                </a:lnTo>
                <a:lnTo>
                  <a:pt x="0" y="1469402"/>
                </a:lnTo>
                <a:lnTo>
                  <a:pt x="12827" y="1524431"/>
                </a:lnTo>
                <a:lnTo>
                  <a:pt x="49060" y="1573872"/>
                </a:lnTo>
                <a:lnTo>
                  <a:pt x="105244" y="1615770"/>
                </a:lnTo>
                <a:lnTo>
                  <a:pt x="177977" y="1648142"/>
                </a:lnTo>
                <a:lnTo>
                  <a:pt x="263817" y="1669008"/>
                </a:lnTo>
                <a:lnTo>
                  <a:pt x="359359" y="1676400"/>
                </a:lnTo>
                <a:lnTo>
                  <a:pt x="3831716" y="1676400"/>
                </a:lnTo>
                <a:lnTo>
                  <a:pt x="3927221" y="1669008"/>
                </a:lnTo>
                <a:lnTo>
                  <a:pt x="4013073" y="1648142"/>
                </a:lnTo>
                <a:lnTo>
                  <a:pt x="4085716" y="1615770"/>
                </a:lnTo>
                <a:lnTo>
                  <a:pt x="4141978" y="1573872"/>
                </a:lnTo>
                <a:lnTo>
                  <a:pt x="4178173" y="1524431"/>
                </a:lnTo>
                <a:lnTo>
                  <a:pt x="4191000" y="1469402"/>
                </a:lnTo>
                <a:lnTo>
                  <a:pt x="4191000" y="207010"/>
                </a:lnTo>
                <a:lnTo>
                  <a:pt x="4178173" y="152019"/>
                </a:lnTo>
                <a:lnTo>
                  <a:pt x="4141978" y="102488"/>
                </a:lnTo>
                <a:lnTo>
                  <a:pt x="4085716" y="60579"/>
                </a:lnTo>
                <a:lnTo>
                  <a:pt x="4013073" y="28320"/>
                </a:lnTo>
                <a:lnTo>
                  <a:pt x="3927221" y="7366"/>
                </a:lnTo>
                <a:lnTo>
                  <a:pt x="3831716" y="0"/>
                </a:lnTo>
                <a:close/>
              </a:path>
            </a:pathLst>
          </a:custGeom>
          <a:solidFill>
            <a:srgbClr val="008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1"/>
          <p:cNvSpPr txBox="1"/>
          <p:nvPr/>
        </p:nvSpPr>
        <p:spPr>
          <a:xfrm>
            <a:off x="516606" y="5016663"/>
            <a:ext cx="4224020" cy="654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1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Editorial Team</a:t>
            </a:r>
            <a:r>
              <a:rPr lang="en-US" sz="1200" b="1" i="1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sz="1200" b="1" i="1" u="none" strike="noStrike" cap="none" dirty="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 i="1" u="none" strike="noStrike" cap="none" dirty="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00" lvl="0">
              <a:spcBef>
                <a:spcPts val="100"/>
              </a:spcBef>
              <a:buSzPts val="1200"/>
            </a:pPr>
            <a:r>
              <a:rPr lang="en-US" sz="1200" b="1" i="1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Mr</a:t>
            </a:r>
            <a:r>
              <a:rPr lang="en-US" dirty="0">
                <a:solidFill>
                  <a:srgbClr val="FFFF00"/>
                </a:solidFill>
              </a:rPr>
              <a:t> SNS Santosh  </a:t>
            </a:r>
            <a:r>
              <a:rPr lang="en-US" sz="1400" b="1" i="1" u="none" strike="noStrike" cap="none" dirty="0">
                <a:solidFill>
                  <a:srgbClr val="FFFF00"/>
                </a:solidFill>
                <a:latin typeface="Courier New"/>
                <a:ea typeface="Courier New"/>
                <a:cs typeface="Courier New"/>
                <a:sym typeface="Courier New"/>
              </a:rPr>
              <a:t>(Editor-in-chief).</a:t>
            </a:r>
            <a:endParaRPr sz="1400" b="0" i="0" u="none" strike="noStrike" cap="none" dirty="0">
              <a:solidFill>
                <a:srgbClr val="FFFF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3" name="Google Shape;63;p1"/>
          <p:cNvSpPr txBox="1"/>
          <p:nvPr/>
        </p:nvSpPr>
        <p:spPr>
          <a:xfrm>
            <a:off x="568475" y="5768852"/>
            <a:ext cx="2819400" cy="228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>
              <a:buSzPts val="1400"/>
            </a:pPr>
            <a:r>
              <a:rPr lang="en-US" dirty="0" err="1">
                <a:solidFill>
                  <a:srgbClr val="FFFF00"/>
                </a:solidFill>
              </a:rPr>
              <a:t>M.Srinu</a:t>
            </a:r>
            <a:r>
              <a:rPr lang="en-US" dirty="0">
                <a:solidFill>
                  <a:srgbClr val="FFFF00"/>
                </a:solidFill>
              </a:rPr>
              <a:t> &amp; </a:t>
            </a:r>
            <a:r>
              <a:rPr lang="en-US" dirty="0" err="1">
                <a:solidFill>
                  <a:srgbClr val="FFFF00"/>
                </a:solidFill>
              </a:rPr>
              <a:t>C.Manoj</a:t>
            </a:r>
            <a:endParaRPr sz="1400" b="0" i="0" u="none" strike="noStrike" cap="none" dirty="0">
              <a:solidFill>
                <a:srgbClr val="FFFF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4" name="Google Shape;64;p1"/>
          <p:cNvSpPr txBox="1"/>
          <p:nvPr/>
        </p:nvSpPr>
        <p:spPr>
          <a:xfrm>
            <a:off x="2426899" y="5792934"/>
            <a:ext cx="1167184" cy="228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1" u="none" strike="noStrike" cap="none" dirty="0">
                <a:solidFill>
                  <a:srgbClr val="FFFF00"/>
                </a:solidFill>
                <a:latin typeface="Courier New"/>
                <a:ea typeface="Courier New"/>
                <a:cs typeface="Courier New"/>
                <a:sym typeface="Courier New"/>
              </a:rPr>
              <a:t>(Editor</a:t>
            </a:r>
            <a:r>
              <a:rPr lang="en-US" sz="1200" b="1" i="1" u="none" strike="noStrike" cap="none" dirty="0">
                <a:solidFill>
                  <a:srgbClr val="FFFF00"/>
                </a:solidFill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sz="1200" b="0" i="0" u="none" strike="noStrike" cap="none" dirty="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5" name="Google Shape;65;p1"/>
          <p:cNvSpPr/>
          <p:nvPr/>
        </p:nvSpPr>
        <p:spPr>
          <a:xfrm>
            <a:off x="5234565" y="4386871"/>
            <a:ext cx="3886200" cy="2101900"/>
          </a:xfrm>
          <a:custGeom>
            <a:avLst/>
            <a:gdLst/>
            <a:ahLst/>
            <a:cxnLst/>
            <a:rect l="l" t="t" r="r" b="b"/>
            <a:pathLst>
              <a:path w="3505200" h="1676400" extrusionOk="0">
                <a:moveTo>
                  <a:pt x="3173349" y="0"/>
                </a:moveTo>
                <a:lnTo>
                  <a:pt x="331850" y="0"/>
                </a:lnTo>
                <a:lnTo>
                  <a:pt x="243586" y="7366"/>
                </a:lnTo>
                <a:lnTo>
                  <a:pt x="164337" y="28193"/>
                </a:lnTo>
                <a:lnTo>
                  <a:pt x="97154" y="60579"/>
                </a:lnTo>
                <a:lnTo>
                  <a:pt x="45338" y="102488"/>
                </a:lnTo>
                <a:lnTo>
                  <a:pt x="11811" y="152019"/>
                </a:lnTo>
                <a:lnTo>
                  <a:pt x="0" y="207010"/>
                </a:lnTo>
                <a:lnTo>
                  <a:pt x="0" y="1469415"/>
                </a:lnTo>
                <a:lnTo>
                  <a:pt x="11811" y="1524431"/>
                </a:lnTo>
                <a:lnTo>
                  <a:pt x="45338" y="1573872"/>
                </a:lnTo>
                <a:lnTo>
                  <a:pt x="97154" y="1615770"/>
                </a:lnTo>
                <a:lnTo>
                  <a:pt x="164337" y="1648142"/>
                </a:lnTo>
                <a:lnTo>
                  <a:pt x="243586" y="1669008"/>
                </a:lnTo>
                <a:lnTo>
                  <a:pt x="331850" y="1676400"/>
                </a:lnTo>
                <a:lnTo>
                  <a:pt x="3173349" y="1676400"/>
                </a:lnTo>
                <a:lnTo>
                  <a:pt x="3261614" y="1669008"/>
                </a:lnTo>
                <a:lnTo>
                  <a:pt x="3340861" y="1648142"/>
                </a:lnTo>
                <a:lnTo>
                  <a:pt x="3408045" y="1615770"/>
                </a:lnTo>
                <a:lnTo>
                  <a:pt x="3459860" y="1573872"/>
                </a:lnTo>
                <a:lnTo>
                  <a:pt x="3493389" y="1524431"/>
                </a:lnTo>
                <a:lnTo>
                  <a:pt x="3505200" y="1469415"/>
                </a:lnTo>
                <a:lnTo>
                  <a:pt x="3505200" y="207010"/>
                </a:lnTo>
                <a:lnTo>
                  <a:pt x="3493389" y="152019"/>
                </a:lnTo>
                <a:lnTo>
                  <a:pt x="3459860" y="102488"/>
                </a:lnTo>
                <a:lnTo>
                  <a:pt x="3408045" y="60579"/>
                </a:lnTo>
                <a:lnTo>
                  <a:pt x="3340861" y="28193"/>
                </a:lnTo>
                <a:lnTo>
                  <a:pt x="3261614" y="7366"/>
                </a:lnTo>
                <a:lnTo>
                  <a:pt x="3173349" y="0"/>
                </a:lnTo>
                <a:close/>
              </a:path>
            </a:pathLst>
          </a:custGeom>
          <a:solidFill>
            <a:srgbClr val="008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1"/>
          <p:cNvSpPr txBox="1"/>
          <p:nvPr/>
        </p:nvSpPr>
        <p:spPr>
          <a:xfrm>
            <a:off x="5654935" y="4702174"/>
            <a:ext cx="3045460" cy="64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60960" marR="0" lvl="0" indent="0" algn="l" rtl="0">
              <a:lnSpc>
                <a:spcPct val="11468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Chief Patrons :</a:t>
            </a:r>
            <a:endParaRPr sz="16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4615" marR="0" lvl="0" indent="-82550" algn="l" rtl="0">
              <a:lnSpc>
                <a:spcPct val="113928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Noto Sans Symbols"/>
              <a:buChar char="▪"/>
            </a:pPr>
            <a:r>
              <a:rPr lang="en-US" sz="1400" b="1" i="0" u="none" strike="noStrike" cap="none">
                <a:solidFill>
                  <a:srgbClr val="FFFF00"/>
                </a:solidFill>
                <a:latin typeface="Courier New"/>
                <a:ea typeface="Courier New"/>
                <a:cs typeface="Courier New"/>
                <a:sym typeface="Courier New"/>
              </a:rPr>
              <a:t>Sri.Prashanth Arutla</a:t>
            </a:r>
            <a:endParaRPr sz="1400" b="0" i="0" u="none" strike="noStrike" cap="none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>
                <a:solidFill>
                  <a:srgbClr val="FFFF00"/>
                </a:solidFill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en-US" sz="1100" b="1" i="0" u="none" strike="noStrike" cap="none">
                <a:solidFill>
                  <a:srgbClr val="FFFF00"/>
                </a:solidFill>
                <a:latin typeface="Courier New"/>
                <a:ea typeface="Courier New"/>
                <a:cs typeface="Courier New"/>
                <a:sym typeface="Courier New"/>
              </a:rPr>
              <a:t>Chairman Royal Educational Society</a:t>
            </a:r>
            <a:r>
              <a:rPr lang="en-US" sz="1200" b="1" i="0" u="none" strike="noStrike" cap="none">
                <a:solidFill>
                  <a:srgbClr val="FFFF00"/>
                </a:solidFill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sz="1200" b="0" i="0" u="none" strike="noStrike" cap="none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7" name="Google Shape;67;p1"/>
          <p:cNvSpPr txBox="1"/>
          <p:nvPr/>
        </p:nvSpPr>
        <p:spPr>
          <a:xfrm>
            <a:off x="5692984" y="5599320"/>
            <a:ext cx="3211577" cy="412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94615" marR="575310" lvl="0" indent="-82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Noto Sans Symbols"/>
              <a:buChar char="▪"/>
            </a:pPr>
            <a:r>
              <a:rPr lang="en-US" sz="1400" b="1" i="0" u="none" strike="noStrike" cap="none">
                <a:solidFill>
                  <a:srgbClr val="FFFF00"/>
                </a:solidFill>
                <a:latin typeface="Courier New"/>
                <a:ea typeface="Courier New"/>
                <a:cs typeface="Courier New"/>
                <a:sym typeface="Courier New"/>
              </a:rPr>
              <a:t>Dr.Rajesh Panakala</a:t>
            </a:r>
            <a:endParaRPr sz="1400" b="0" i="0" u="none" strike="noStrike" cap="none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748665" marR="0" lvl="0" indent="0" algn="l" rtl="0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>
                <a:solidFill>
                  <a:srgbClr val="FFFF00"/>
                </a:solidFill>
                <a:latin typeface="Courier New"/>
                <a:ea typeface="Courier New"/>
                <a:cs typeface="Courier New"/>
                <a:sym typeface="Courier New"/>
              </a:rPr>
              <a:t>Principal,HITAM</a:t>
            </a:r>
            <a:endParaRPr sz="1200" b="0" i="0" u="none" strike="noStrike" cap="none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68" name="Google Shape;68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04847" y="1398214"/>
            <a:ext cx="4439153" cy="2645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"/>
          <p:cNvSpPr/>
          <p:nvPr/>
        </p:nvSpPr>
        <p:spPr>
          <a:xfrm>
            <a:off x="0" y="1447799"/>
            <a:ext cx="2133600" cy="5410200"/>
          </a:xfrm>
          <a:custGeom>
            <a:avLst/>
            <a:gdLst/>
            <a:ahLst/>
            <a:cxnLst/>
            <a:rect l="l" t="t" r="r" b="b"/>
            <a:pathLst>
              <a:path w="2133600" h="5410200" extrusionOk="0">
                <a:moveTo>
                  <a:pt x="2133600" y="0"/>
                </a:moveTo>
                <a:lnTo>
                  <a:pt x="0" y="0"/>
                </a:lnTo>
                <a:lnTo>
                  <a:pt x="0" y="5410200"/>
                </a:lnTo>
                <a:lnTo>
                  <a:pt x="2133600" y="5410200"/>
                </a:lnTo>
                <a:lnTo>
                  <a:pt x="2133600" y="0"/>
                </a:lnTo>
                <a:close/>
              </a:path>
            </a:pathLst>
          </a:custGeom>
          <a:solidFill>
            <a:srgbClr val="008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4" name="Google Shape;74;p2"/>
          <p:cNvGrpSpPr/>
          <p:nvPr/>
        </p:nvGrpSpPr>
        <p:grpSpPr>
          <a:xfrm>
            <a:off x="0" y="0"/>
            <a:ext cx="9144000" cy="6857999"/>
            <a:chOff x="0" y="0"/>
            <a:chExt cx="9144000" cy="6857999"/>
          </a:xfrm>
        </p:grpSpPr>
        <p:sp>
          <p:nvSpPr>
            <p:cNvPr id="75" name="Google Shape;75;p2"/>
            <p:cNvSpPr/>
            <p:nvPr/>
          </p:nvSpPr>
          <p:spPr>
            <a:xfrm>
              <a:off x="0" y="1447799"/>
              <a:ext cx="2133600" cy="5410200"/>
            </a:xfrm>
            <a:custGeom>
              <a:avLst/>
              <a:gdLst/>
              <a:ahLst/>
              <a:cxnLst/>
              <a:rect l="l" t="t" r="r" b="b"/>
              <a:pathLst>
                <a:path w="2133600" h="5410200" extrusionOk="0">
                  <a:moveTo>
                    <a:pt x="0" y="5410200"/>
                  </a:moveTo>
                  <a:lnTo>
                    <a:pt x="2133600" y="5410200"/>
                  </a:lnTo>
                  <a:lnTo>
                    <a:pt x="2133600" y="0"/>
                  </a:lnTo>
                  <a:lnTo>
                    <a:pt x="0" y="0"/>
                  </a:lnTo>
                  <a:lnTo>
                    <a:pt x="0" y="5410200"/>
                  </a:lnTo>
                  <a:close/>
                </a:path>
              </a:pathLst>
            </a:custGeom>
            <a:noFill/>
            <a:ln w="9525" cap="flat" cmpd="sng">
              <a:solidFill>
                <a:srgbClr val="95B85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0" y="0"/>
              <a:ext cx="9144000" cy="1447800"/>
            </a:xfrm>
            <a:custGeom>
              <a:avLst/>
              <a:gdLst/>
              <a:ahLst/>
              <a:cxnLst/>
              <a:rect l="l" t="t" r="r" b="b"/>
              <a:pathLst>
                <a:path w="9144000" h="1447800" extrusionOk="0">
                  <a:moveTo>
                    <a:pt x="9144000" y="0"/>
                  </a:moveTo>
                  <a:lnTo>
                    <a:pt x="0" y="0"/>
                  </a:lnTo>
                  <a:lnTo>
                    <a:pt x="0" y="1447800"/>
                  </a:lnTo>
                  <a:lnTo>
                    <a:pt x="9144000" y="1447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77" name="Google Shape;77;p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391400" y="0"/>
              <a:ext cx="1752599" cy="1219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8" name="Google Shape;78;p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04800" y="152400"/>
              <a:ext cx="1219200" cy="127711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9" name="Google Shape;79;p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086355" y="1463039"/>
              <a:ext cx="7057643" cy="178765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2"/>
            <p:cNvSpPr/>
            <p:nvPr/>
          </p:nvSpPr>
          <p:spPr>
            <a:xfrm>
              <a:off x="2133600" y="1490472"/>
              <a:ext cx="7010400" cy="1692910"/>
            </a:xfrm>
            <a:custGeom>
              <a:avLst/>
              <a:gdLst/>
              <a:ahLst/>
              <a:cxnLst/>
              <a:rect l="l" t="t" r="r" b="b"/>
              <a:pathLst>
                <a:path w="7010400" h="1692910" extrusionOk="0">
                  <a:moveTo>
                    <a:pt x="7010400" y="0"/>
                  </a:moveTo>
                  <a:lnTo>
                    <a:pt x="0" y="0"/>
                  </a:lnTo>
                  <a:lnTo>
                    <a:pt x="0" y="1692782"/>
                  </a:lnTo>
                  <a:lnTo>
                    <a:pt x="7010400" y="1692782"/>
                  </a:lnTo>
                  <a:lnTo>
                    <a:pt x="7010400" y="0"/>
                  </a:lnTo>
                  <a:close/>
                </a:path>
              </a:pathLst>
            </a:custGeom>
            <a:solidFill>
              <a:srgbClr val="00ADE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2133600" y="1490472"/>
              <a:ext cx="7010400" cy="1692910"/>
            </a:xfrm>
            <a:custGeom>
              <a:avLst/>
              <a:gdLst/>
              <a:ahLst/>
              <a:cxnLst/>
              <a:rect l="l" t="t" r="r" b="b"/>
              <a:pathLst>
                <a:path w="7010400" h="1692910" extrusionOk="0">
                  <a:moveTo>
                    <a:pt x="0" y="1692782"/>
                  </a:moveTo>
                  <a:lnTo>
                    <a:pt x="7010400" y="1692782"/>
                  </a:lnTo>
                  <a:lnTo>
                    <a:pt x="7010400" y="0"/>
                  </a:lnTo>
                  <a:lnTo>
                    <a:pt x="0" y="0"/>
                  </a:lnTo>
                  <a:lnTo>
                    <a:pt x="0" y="1692782"/>
                  </a:lnTo>
                  <a:close/>
                </a:path>
              </a:pathLst>
            </a:custGeom>
            <a:noFill/>
            <a:ln w="9525" cap="flat" cmpd="sng">
              <a:solidFill>
                <a:srgbClr val="477BB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2" name="Google Shape;82;p2"/>
          <p:cNvSpPr txBox="1"/>
          <p:nvPr/>
        </p:nvSpPr>
        <p:spPr>
          <a:xfrm>
            <a:off x="338734" y="1456690"/>
            <a:ext cx="8621395" cy="17158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886585" marR="0" lvl="0" indent="0" algn="l" rtl="0">
              <a:lnSpc>
                <a:spcPct val="11555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Vision of Institute:-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0" lvl="0" indent="0" algn="l" rtl="0">
              <a:lnSpc>
                <a:spcPct val="11555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NEWS LETTER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86585" marR="5080" lvl="0" indent="0" algn="l" rtl="0">
              <a:lnSpc>
                <a:spcPct val="100000"/>
              </a:lnSpc>
              <a:spcBef>
                <a:spcPts val="71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“To  be a role model technological university of national repute that imparts research-based multi-disciplinary competencies in students to enable their career aspirations and contribute to society. ”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86585" marR="5080" lvl="0" indent="0" algn="l" rtl="0">
              <a:lnSpc>
                <a:spcPct val="100000"/>
              </a:lnSpc>
              <a:spcBef>
                <a:spcPts val="71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3" name="Google Shape;83;p2"/>
          <p:cNvGrpSpPr/>
          <p:nvPr/>
        </p:nvGrpSpPr>
        <p:grpSpPr>
          <a:xfrm>
            <a:off x="0" y="2743199"/>
            <a:ext cx="2059685" cy="1526286"/>
            <a:chOff x="0" y="2743199"/>
            <a:chExt cx="2059685" cy="1526286"/>
          </a:xfrm>
        </p:grpSpPr>
        <p:sp>
          <p:nvSpPr>
            <p:cNvPr id="84" name="Google Shape;84;p2"/>
            <p:cNvSpPr/>
            <p:nvPr/>
          </p:nvSpPr>
          <p:spPr>
            <a:xfrm>
              <a:off x="0" y="2743199"/>
              <a:ext cx="2057400" cy="1524000"/>
            </a:xfrm>
            <a:custGeom>
              <a:avLst/>
              <a:gdLst/>
              <a:ahLst/>
              <a:cxnLst/>
              <a:rect l="l" t="t" r="r" b="b"/>
              <a:pathLst>
                <a:path w="2057400" h="1524000" extrusionOk="0">
                  <a:moveTo>
                    <a:pt x="2057400" y="0"/>
                  </a:moveTo>
                  <a:lnTo>
                    <a:pt x="0" y="0"/>
                  </a:lnTo>
                  <a:lnTo>
                    <a:pt x="0" y="1524000"/>
                  </a:lnTo>
                  <a:lnTo>
                    <a:pt x="2057400" y="1524000"/>
                  </a:lnTo>
                  <a:lnTo>
                    <a:pt x="2057400" y="0"/>
                  </a:lnTo>
                  <a:close/>
                </a:path>
              </a:pathLst>
            </a:custGeom>
            <a:solidFill>
              <a:srgbClr val="001F5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2285" y="2745485"/>
              <a:ext cx="2057400" cy="1524000"/>
            </a:xfrm>
            <a:custGeom>
              <a:avLst/>
              <a:gdLst/>
              <a:ahLst/>
              <a:cxnLst/>
              <a:rect l="l" t="t" r="r" b="b"/>
              <a:pathLst>
                <a:path w="2057400" h="1524000" extrusionOk="0">
                  <a:moveTo>
                    <a:pt x="0" y="1524000"/>
                  </a:moveTo>
                  <a:lnTo>
                    <a:pt x="2057400" y="1524000"/>
                  </a:lnTo>
                  <a:lnTo>
                    <a:pt x="2057400" y="0"/>
                  </a:lnTo>
                  <a:lnTo>
                    <a:pt x="0" y="0"/>
                  </a:lnTo>
                  <a:lnTo>
                    <a:pt x="0" y="1524000"/>
                  </a:lnTo>
                  <a:close/>
                </a:path>
              </a:pathLst>
            </a:custGeom>
            <a:noFill/>
            <a:ln w="25900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6" name="Google Shape;86;p2"/>
          <p:cNvSpPr txBox="1"/>
          <p:nvPr/>
        </p:nvSpPr>
        <p:spPr>
          <a:xfrm>
            <a:off x="128727" y="3174619"/>
            <a:ext cx="1783714" cy="574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387350" marR="5080" lvl="0" indent="-37528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1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Vision and Mission  of Institute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2"/>
          <p:cNvSpPr txBox="1"/>
          <p:nvPr/>
        </p:nvSpPr>
        <p:spPr>
          <a:xfrm>
            <a:off x="8311388" y="1208912"/>
            <a:ext cx="662305" cy="1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9F2800"/>
                </a:solidFill>
                <a:latin typeface="Trebuchet MS"/>
                <a:ea typeface="Trebuchet MS"/>
                <a:cs typeface="Trebuchet MS"/>
                <a:sym typeface="Trebuchet MS"/>
              </a:rPr>
              <a:t>P A G E 2</a:t>
            </a:r>
            <a:endParaRPr sz="10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88" name="Google Shape;88;p2"/>
          <p:cNvGrpSpPr/>
          <p:nvPr/>
        </p:nvGrpSpPr>
        <p:grpSpPr>
          <a:xfrm>
            <a:off x="2133599" y="152399"/>
            <a:ext cx="5183886" cy="915162"/>
            <a:chOff x="2133599" y="152399"/>
            <a:chExt cx="5183886" cy="915162"/>
          </a:xfrm>
        </p:grpSpPr>
        <p:sp>
          <p:nvSpPr>
            <p:cNvPr id="89" name="Google Shape;89;p2"/>
            <p:cNvSpPr/>
            <p:nvPr/>
          </p:nvSpPr>
          <p:spPr>
            <a:xfrm>
              <a:off x="2133599" y="152399"/>
              <a:ext cx="5181600" cy="914400"/>
            </a:xfrm>
            <a:custGeom>
              <a:avLst/>
              <a:gdLst/>
              <a:ahLst/>
              <a:cxnLst/>
              <a:rect l="l" t="t" r="r" b="b"/>
              <a:pathLst>
                <a:path w="5181600" h="914400" extrusionOk="0">
                  <a:moveTo>
                    <a:pt x="5181600" y="0"/>
                  </a:moveTo>
                  <a:lnTo>
                    <a:pt x="0" y="0"/>
                  </a:lnTo>
                  <a:lnTo>
                    <a:pt x="0" y="914400"/>
                  </a:lnTo>
                  <a:lnTo>
                    <a:pt x="5181600" y="914400"/>
                  </a:lnTo>
                  <a:lnTo>
                    <a:pt x="5181600" y="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2135885" y="153161"/>
              <a:ext cx="5181600" cy="914400"/>
            </a:xfrm>
            <a:custGeom>
              <a:avLst/>
              <a:gdLst/>
              <a:ahLst/>
              <a:cxnLst/>
              <a:rect l="l" t="t" r="r" b="b"/>
              <a:pathLst>
                <a:path w="5181600" h="914400" extrusionOk="0">
                  <a:moveTo>
                    <a:pt x="0" y="914400"/>
                  </a:moveTo>
                  <a:lnTo>
                    <a:pt x="5181600" y="914400"/>
                  </a:lnTo>
                  <a:lnTo>
                    <a:pt x="5181600" y="0"/>
                  </a:lnTo>
                  <a:lnTo>
                    <a:pt x="0" y="0"/>
                  </a:lnTo>
                  <a:lnTo>
                    <a:pt x="0" y="914400"/>
                  </a:lnTo>
                  <a:close/>
                </a:path>
              </a:pathLst>
            </a:custGeom>
            <a:noFill/>
            <a:ln w="25900" cap="flat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1" name="Google Shape;91;p2"/>
          <p:cNvSpPr txBox="1"/>
          <p:nvPr/>
        </p:nvSpPr>
        <p:spPr>
          <a:xfrm>
            <a:off x="2133600" y="152400"/>
            <a:ext cx="51816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7150" rIns="0" bIns="0" anchor="t" anchorCtr="0">
            <a:spAutoFit/>
          </a:bodyPr>
          <a:lstStyle/>
          <a:p>
            <a:pPr marL="0" marR="5715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Hyderabad Institute of Technology And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62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Management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2" name="Google Shape;92;p2"/>
          <p:cNvGrpSpPr/>
          <p:nvPr/>
        </p:nvGrpSpPr>
        <p:grpSpPr>
          <a:xfrm>
            <a:off x="2086355" y="3384803"/>
            <a:ext cx="7057644" cy="3473578"/>
            <a:chOff x="2086355" y="3384803"/>
            <a:chExt cx="7057644" cy="3473578"/>
          </a:xfrm>
        </p:grpSpPr>
        <p:pic>
          <p:nvPicPr>
            <p:cNvPr id="93" name="Google Shape;93;p2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2086355" y="3384803"/>
              <a:ext cx="7057643" cy="347319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4" name="Google Shape;94;p2"/>
            <p:cNvSpPr/>
            <p:nvPr/>
          </p:nvSpPr>
          <p:spPr>
            <a:xfrm>
              <a:off x="2133599" y="3412236"/>
              <a:ext cx="7010400" cy="3446145"/>
            </a:xfrm>
            <a:custGeom>
              <a:avLst/>
              <a:gdLst/>
              <a:ahLst/>
              <a:cxnLst/>
              <a:rect l="l" t="t" r="r" b="b"/>
              <a:pathLst>
                <a:path w="7010400" h="3446145" extrusionOk="0">
                  <a:moveTo>
                    <a:pt x="7010400" y="0"/>
                  </a:moveTo>
                  <a:lnTo>
                    <a:pt x="0" y="0"/>
                  </a:lnTo>
                  <a:lnTo>
                    <a:pt x="0" y="3445637"/>
                  </a:lnTo>
                  <a:lnTo>
                    <a:pt x="7010400" y="3445637"/>
                  </a:lnTo>
                  <a:lnTo>
                    <a:pt x="701040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2133599" y="3412236"/>
              <a:ext cx="7010400" cy="3446145"/>
            </a:xfrm>
            <a:custGeom>
              <a:avLst/>
              <a:gdLst/>
              <a:ahLst/>
              <a:cxnLst/>
              <a:rect l="l" t="t" r="r" b="b"/>
              <a:pathLst>
                <a:path w="7010400" h="3446145" extrusionOk="0">
                  <a:moveTo>
                    <a:pt x="0" y="3445637"/>
                  </a:moveTo>
                  <a:lnTo>
                    <a:pt x="7010400" y="3445637"/>
                  </a:lnTo>
                  <a:lnTo>
                    <a:pt x="7010400" y="0"/>
                  </a:lnTo>
                  <a:lnTo>
                    <a:pt x="0" y="0"/>
                  </a:lnTo>
                  <a:lnTo>
                    <a:pt x="0" y="3445637"/>
                  </a:lnTo>
                  <a:close/>
                </a:path>
              </a:pathLst>
            </a:custGeom>
            <a:noFill/>
            <a:ln w="9525" cap="flat" cmpd="sng">
              <a:solidFill>
                <a:srgbClr val="477BB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6" name="Google Shape;96;p2"/>
          <p:cNvSpPr txBox="1"/>
          <p:nvPr/>
        </p:nvSpPr>
        <p:spPr>
          <a:xfrm>
            <a:off x="2212085" y="3463544"/>
            <a:ext cx="1949450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Mission of Institute:-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2"/>
          <p:cNvSpPr txBox="1"/>
          <p:nvPr/>
        </p:nvSpPr>
        <p:spPr>
          <a:xfrm>
            <a:off x="2212085" y="4019753"/>
            <a:ext cx="6555105" cy="4041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Build students’ competencies through HITAM’s ‘Doing Engineering’ approach with relevant curriculum, pedagogy and assessment.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Collaborate with industry and institutions for capacity building in research, innovation and real time knowledge.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Develop employability skills for emerging trends and societal needs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Excel by adopting NEP 2020 and improving accreditations &amp;amp; national rankings.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2"/>
          <p:cNvSpPr/>
          <p:nvPr/>
        </p:nvSpPr>
        <p:spPr>
          <a:xfrm>
            <a:off x="0" y="-184666"/>
            <a:ext cx="32573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"/>
          <p:cNvSpPr/>
          <p:nvPr/>
        </p:nvSpPr>
        <p:spPr>
          <a:xfrm>
            <a:off x="0" y="1447799"/>
            <a:ext cx="2133600" cy="5410200"/>
          </a:xfrm>
          <a:custGeom>
            <a:avLst/>
            <a:gdLst/>
            <a:ahLst/>
            <a:cxnLst/>
            <a:rect l="l" t="t" r="r" b="b"/>
            <a:pathLst>
              <a:path w="2133600" h="5410200" extrusionOk="0">
                <a:moveTo>
                  <a:pt x="2133600" y="0"/>
                </a:moveTo>
                <a:lnTo>
                  <a:pt x="0" y="0"/>
                </a:lnTo>
                <a:lnTo>
                  <a:pt x="0" y="5410200"/>
                </a:lnTo>
                <a:lnTo>
                  <a:pt x="2133600" y="5410200"/>
                </a:lnTo>
                <a:lnTo>
                  <a:pt x="2133600" y="0"/>
                </a:lnTo>
                <a:close/>
              </a:path>
            </a:pathLst>
          </a:custGeom>
          <a:solidFill>
            <a:srgbClr val="008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4" name="Google Shape;104;p3"/>
          <p:cNvGrpSpPr/>
          <p:nvPr/>
        </p:nvGrpSpPr>
        <p:grpSpPr>
          <a:xfrm>
            <a:off x="-1" y="8454"/>
            <a:ext cx="9144000" cy="6857999"/>
            <a:chOff x="0" y="0"/>
            <a:chExt cx="9144000" cy="6857999"/>
          </a:xfrm>
        </p:grpSpPr>
        <p:sp>
          <p:nvSpPr>
            <p:cNvPr id="105" name="Google Shape;105;p3"/>
            <p:cNvSpPr/>
            <p:nvPr/>
          </p:nvSpPr>
          <p:spPr>
            <a:xfrm>
              <a:off x="0" y="1447799"/>
              <a:ext cx="2133600" cy="5410200"/>
            </a:xfrm>
            <a:custGeom>
              <a:avLst/>
              <a:gdLst/>
              <a:ahLst/>
              <a:cxnLst/>
              <a:rect l="l" t="t" r="r" b="b"/>
              <a:pathLst>
                <a:path w="2133600" h="5410200" extrusionOk="0">
                  <a:moveTo>
                    <a:pt x="0" y="5410200"/>
                  </a:moveTo>
                  <a:lnTo>
                    <a:pt x="2133600" y="5410200"/>
                  </a:lnTo>
                  <a:lnTo>
                    <a:pt x="2133600" y="0"/>
                  </a:lnTo>
                  <a:lnTo>
                    <a:pt x="0" y="0"/>
                  </a:lnTo>
                  <a:lnTo>
                    <a:pt x="0" y="5410200"/>
                  </a:lnTo>
                  <a:close/>
                </a:path>
              </a:pathLst>
            </a:custGeom>
            <a:noFill/>
            <a:ln w="9525" cap="flat" cmpd="sng">
              <a:solidFill>
                <a:srgbClr val="95B85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3"/>
            <p:cNvSpPr/>
            <p:nvPr/>
          </p:nvSpPr>
          <p:spPr>
            <a:xfrm>
              <a:off x="0" y="0"/>
              <a:ext cx="9144000" cy="1447800"/>
            </a:xfrm>
            <a:custGeom>
              <a:avLst/>
              <a:gdLst/>
              <a:ahLst/>
              <a:cxnLst/>
              <a:rect l="l" t="t" r="r" b="b"/>
              <a:pathLst>
                <a:path w="9144000" h="1447800" extrusionOk="0">
                  <a:moveTo>
                    <a:pt x="9144000" y="0"/>
                  </a:moveTo>
                  <a:lnTo>
                    <a:pt x="0" y="0"/>
                  </a:lnTo>
                  <a:lnTo>
                    <a:pt x="0" y="1447800"/>
                  </a:lnTo>
                  <a:lnTo>
                    <a:pt x="9144000" y="1447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07" name="Google Shape;107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391400" y="0"/>
              <a:ext cx="1752599" cy="1219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8" name="Google Shape;108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04800" y="152400"/>
              <a:ext cx="1219200" cy="127711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9" name="Google Shape;109;p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086355" y="1493519"/>
              <a:ext cx="7057643" cy="172669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0" name="Google Shape;110;p3"/>
            <p:cNvSpPr/>
            <p:nvPr/>
          </p:nvSpPr>
          <p:spPr>
            <a:xfrm>
              <a:off x="2112825" y="1510665"/>
              <a:ext cx="7010400" cy="1631950"/>
            </a:xfrm>
            <a:custGeom>
              <a:avLst/>
              <a:gdLst/>
              <a:ahLst/>
              <a:cxnLst/>
              <a:rect l="l" t="t" r="r" b="b"/>
              <a:pathLst>
                <a:path w="7010400" h="1631950" extrusionOk="0">
                  <a:moveTo>
                    <a:pt x="7010400" y="0"/>
                  </a:moveTo>
                  <a:lnTo>
                    <a:pt x="0" y="0"/>
                  </a:lnTo>
                  <a:lnTo>
                    <a:pt x="0" y="1631823"/>
                  </a:lnTo>
                  <a:lnTo>
                    <a:pt x="7010400" y="1631823"/>
                  </a:lnTo>
                  <a:lnTo>
                    <a:pt x="701040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3"/>
            <p:cNvSpPr/>
            <p:nvPr/>
          </p:nvSpPr>
          <p:spPr>
            <a:xfrm>
              <a:off x="2133600" y="1520952"/>
              <a:ext cx="7010400" cy="1631950"/>
            </a:xfrm>
            <a:custGeom>
              <a:avLst/>
              <a:gdLst/>
              <a:ahLst/>
              <a:cxnLst/>
              <a:rect l="l" t="t" r="r" b="b"/>
              <a:pathLst>
                <a:path w="7010400" h="1631950" extrusionOk="0">
                  <a:moveTo>
                    <a:pt x="0" y="1631823"/>
                  </a:moveTo>
                  <a:lnTo>
                    <a:pt x="7010400" y="1631823"/>
                  </a:lnTo>
                  <a:lnTo>
                    <a:pt x="7010400" y="0"/>
                  </a:lnTo>
                  <a:lnTo>
                    <a:pt x="0" y="0"/>
                  </a:lnTo>
                  <a:lnTo>
                    <a:pt x="0" y="1631823"/>
                  </a:lnTo>
                  <a:close/>
                </a:path>
              </a:pathLst>
            </a:custGeom>
            <a:noFill/>
            <a:ln w="9525" cap="flat" cmpd="sng">
              <a:solidFill>
                <a:srgbClr val="477BB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2" name="Google Shape;112;p3"/>
          <p:cNvSpPr txBox="1"/>
          <p:nvPr/>
        </p:nvSpPr>
        <p:spPr>
          <a:xfrm>
            <a:off x="2286000" y="1501973"/>
            <a:ext cx="6407530" cy="1339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Vision of Department:-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just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</a:t>
            </a:r>
            <a:r>
              <a:rPr lang="en-US"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 be a globally recognized hub for mechanical engineering education and    research, driving transformative solutions in energy, manufacturing, robotics, and sustainable design. We strive to cultivate a diverse community of engineers who lead with creativity, integrity, and a commitment to improving society through engineering innovation</a:t>
            </a:r>
            <a:r>
              <a:rPr lang="en-US" sz="1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”.</a:t>
            </a:r>
            <a:endParaRPr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13" name="Google Shape;113;p3"/>
          <p:cNvGrpSpPr/>
          <p:nvPr/>
        </p:nvGrpSpPr>
        <p:grpSpPr>
          <a:xfrm>
            <a:off x="0" y="2743199"/>
            <a:ext cx="2059685" cy="1526286"/>
            <a:chOff x="0" y="2743199"/>
            <a:chExt cx="2059685" cy="1526286"/>
          </a:xfrm>
        </p:grpSpPr>
        <p:sp>
          <p:nvSpPr>
            <p:cNvPr id="114" name="Google Shape;114;p3"/>
            <p:cNvSpPr/>
            <p:nvPr/>
          </p:nvSpPr>
          <p:spPr>
            <a:xfrm>
              <a:off x="0" y="2743199"/>
              <a:ext cx="2057400" cy="1524000"/>
            </a:xfrm>
            <a:custGeom>
              <a:avLst/>
              <a:gdLst/>
              <a:ahLst/>
              <a:cxnLst/>
              <a:rect l="l" t="t" r="r" b="b"/>
              <a:pathLst>
                <a:path w="2057400" h="1524000" extrusionOk="0">
                  <a:moveTo>
                    <a:pt x="2057400" y="0"/>
                  </a:moveTo>
                  <a:lnTo>
                    <a:pt x="0" y="0"/>
                  </a:lnTo>
                  <a:lnTo>
                    <a:pt x="0" y="1524000"/>
                  </a:lnTo>
                  <a:lnTo>
                    <a:pt x="2057400" y="1524000"/>
                  </a:lnTo>
                  <a:lnTo>
                    <a:pt x="2057400" y="0"/>
                  </a:lnTo>
                  <a:close/>
                </a:path>
              </a:pathLst>
            </a:custGeom>
            <a:solidFill>
              <a:srgbClr val="001F5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3"/>
            <p:cNvSpPr/>
            <p:nvPr/>
          </p:nvSpPr>
          <p:spPr>
            <a:xfrm>
              <a:off x="2285" y="2745485"/>
              <a:ext cx="2057400" cy="1524000"/>
            </a:xfrm>
            <a:custGeom>
              <a:avLst/>
              <a:gdLst/>
              <a:ahLst/>
              <a:cxnLst/>
              <a:rect l="l" t="t" r="r" b="b"/>
              <a:pathLst>
                <a:path w="2057400" h="1524000" extrusionOk="0">
                  <a:moveTo>
                    <a:pt x="0" y="1524000"/>
                  </a:moveTo>
                  <a:lnTo>
                    <a:pt x="2057400" y="1524000"/>
                  </a:lnTo>
                  <a:lnTo>
                    <a:pt x="2057400" y="0"/>
                  </a:lnTo>
                  <a:lnTo>
                    <a:pt x="0" y="0"/>
                  </a:lnTo>
                  <a:lnTo>
                    <a:pt x="0" y="1524000"/>
                  </a:lnTo>
                  <a:close/>
                </a:path>
              </a:pathLst>
            </a:custGeom>
            <a:noFill/>
            <a:ln w="25900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6" name="Google Shape;116;p3"/>
          <p:cNvSpPr txBox="1"/>
          <p:nvPr/>
        </p:nvSpPr>
        <p:spPr>
          <a:xfrm>
            <a:off x="128727" y="3174619"/>
            <a:ext cx="1783714" cy="574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03200" marR="508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1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Vision and Mission  of Department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3"/>
          <p:cNvSpPr txBox="1"/>
          <p:nvPr/>
        </p:nvSpPr>
        <p:spPr>
          <a:xfrm>
            <a:off x="8311388" y="1208912"/>
            <a:ext cx="662305" cy="1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9F2800"/>
                </a:solidFill>
                <a:latin typeface="Trebuchet MS"/>
                <a:ea typeface="Trebuchet MS"/>
                <a:cs typeface="Trebuchet MS"/>
                <a:sym typeface="Trebuchet MS"/>
              </a:rPr>
              <a:t>P A G E 3</a:t>
            </a:r>
            <a:endParaRPr sz="10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118" name="Google Shape;118;p3"/>
          <p:cNvGrpSpPr/>
          <p:nvPr/>
        </p:nvGrpSpPr>
        <p:grpSpPr>
          <a:xfrm>
            <a:off x="2133599" y="152399"/>
            <a:ext cx="5183886" cy="915162"/>
            <a:chOff x="2133599" y="152399"/>
            <a:chExt cx="5183886" cy="915162"/>
          </a:xfrm>
        </p:grpSpPr>
        <p:sp>
          <p:nvSpPr>
            <p:cNvPr id="119" name="Google Shape;119;p3"/>
            <p:cNvSpPr/>
            <p:nvPr/>
          </p:nvSpPr>
          <p:spPr>
            <a:xfrm>
              <a:off x="2133599" y="152399"/>
              <a:ext cx="5181600" cy="914400"/>
            </a:xfrm>
            <a:custGeom>
              <a:avLst/>
              <a:gdLst/>
              <a:ahLst/>
              <a:cxnLst/>
              <a:rect l="l" t="t" r="r" b="b"/>
              <a:pathLst>
                <a:path w="5181600" h="914400" extrusionOk="0">
                  <a:moveTo>
                    <a:pt x="5181600" y="0"/>
                  </a:moveTo>
                  <a:lnTo>
                    <a:pt x="0" y="0"/>
                  </a:lnTo>
                  <a:lnTo>
                    <a:pt x="0" y="914400"/>
                  </a:lnTo>
                  <a:lnTo>
                    <a:pt x="5181600" y="914400"/>
                  </a:lnTo>
                  <a:lnTo>
                    <a:pt x="5181600" y="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3"/>
            <p:cNvSpPr/>
            <p:nvPr/>
          </p:nvSpPr>
          <p:spPr>
            <a:xfrm>
              <a:off x="2135885" y="153161"/>
              <a:ext cx="5181600" cy="914400"/>
            </a:xfrm>
            <a:custGeom>
              <a:avLst/>
              <a:gdLst/>
              <a:ahLst/>
              <a:cxnLst/>
              <a:rect l="l" t="t" r="r" b="b"/>
              <a:pathLst>
                <a:path w="5181600" h="914400" extrusionOk="0">
                  <a:moveTo>
                    <a:pt x="0" y="914400"/>
                  </a:moveTo>
                  <a:lnTo>
                    <a:pt x="5181600" y="914400"/>
                  </a:lnTo>
                  <a:lnTo>
                    <a:pt x="5181600" y="0"/>
                  </a:lnTo>
                  <a:lnTo>
                    <a:pt x="0" y="0"/>
                  </a:lnTo>
                  <a:lnTo>
                    <a:pt x="0" y="914400"/>
                  </a:lnTo>
                  <a:close/>
                </a:path>
              </a:pathLst>
            </a:custGeom>
            <a:noFill/>
            <a:ln w="25900" cap="flat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1" name="Google Shape;121;p3"/>
          <p:cNvSpPr txBox="1"/>
          <p:nvPr/>
        </p:nvSpPr>
        <p:spPr>
          <a:xfrm>
            <a:off x="2133600" y="152400"/>
            <a:ext cx="51816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7150" rIns="0" bIns="0" anchor="t" anchorCtr="0">
            <a:spAutoFit/>
          </a:bodyPr>
          <a:lstStyle/>
          <a:p>
            <a:pPr marL="0" marR="5715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Hyderabad Institute of Technology And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62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Management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3"/>
          <p:cNvSpPr/>
          <p:nvPr/>
        </p:nvSpPr>
        <p:spPr>
          <a:xfrm>
            <a:off x="2133600" y="3429000"/>
            <a:ext cx="6934200" cy="2590800"/>
          </a:xfrm>
          <a:custGeom>
            <a:avLst/>
            <a:gdLst/>
            <a:ahLst/>
            <a:cxnLst/>
            <a:rect l="l" t="t" r="r" b="b"/>
            <a:pathLst>
              <a:path w="6934200" h="2590800" extrusionOk="0">
                <a:moveTo>
                  <a:pt x="6934200" y="0"/>
                </a:moveTo>
                <a:lnTo>
                  <a:pt x="0" y="0"/>
                </a:lnTo>
                <a:lnTo>
                  <a:pt x="0" y="2590800"/>
                </a:lnTo>
                <a:lnTo>
                  <a:pt x="6934200" y="2590800"/>
                </a:lnTo>
                <a:lnTo>
                  <a:pt x="69342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3"/>
          <p:cNvSpPr txBox="1"/>
          <p:nvPr/>
        </p:nvSpPr>
        <p:spPr>
          <a:xfrm>
            <a:off x="2212085" y="3418078"/>
            <a:ext cx="2319655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Mission of Department:-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3"/>
          <p:cNvSpPr txBox="1"/>
          <p:nvPr/>
        </p:nvSpPr>
        <p:spPr>
          <a:xfrm>
            <a:off x="2212085" y="3944823"/>
            <a:ext cx="6710045" cy="1489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</a:pPr>
            <a:r>
              <a:rPr lang="en-US" sz="16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Mechanical Engineering Department is dedicated to fostering innovation, excellence, and leadership in education, research, and professional practice.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endParaRPr sz="1600" b="0" i="1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</a:pPr>
            <a:r>
              <a:rPr lang="en-US" sz="16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We aim to equip students with cutting-edge technical knowledge, practical skills, and ethical values to address global engineering challenges and contribute to sustainable technological advancements.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4"/>
          <p:cNvSpPr/>
          <p:nvPr/>
        </p:nvSpPr>
        <p:spPr>
          <a:xfrm>
            <a:off x="127202" y="1486784"/>
            <a:ext cx="2133600" cy="5410200"/>
          </a:xfrm>
          <a:custGeom>
            <a:avLst/>
            <a:gdLst/>
            <a:ahLst/>
            <a:cxnLst/>
            <a:rect l="l" t="t" r="r" b="b"/>
            <a:pathLst>
              <a:path w="2133600" h="5410200" extrusionOk="0">
                <a:moveTo>
                  <a:pt x="2133600" y="0"/>
                </a:moveTo>
                <a:lnTo>
                  <a:pt x="0" y="0"/>
                </a:lnTo>
                <a:lnTo>
                  <a:pt x="0" y="5410200"/>
                </a:lnTo>
                <a:lnTo>
                  <a:pt x="2133600" y="5410200"/>
                </a:lnTo>
                <a:lnTo>
                  <a:pt x="2133600" y="0"/>
                </a:lnTo>
                <a:close/>
              </a:path>
            </a:pathLst>
          </a:custGeom>
          <a:solidFill>
            <a:srgbClr val="008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4"/>
          <p:cNvSpPr/>
          <p:nvPr/>
        </p:nvSpPr>
        <p:spPr>
          <a:xfrm>
            <a:off x="0" y="1447799"/>
            <a:ext cx="2133600" cy="5410200"/>
          </a:xfrm>
          <a:custGeom>
            <a:avLst/>
            <a:gdLst/>
            <a:ahLst/>
            <a:cxnLst/>
            <a:rect l="l" t="t" r="r" b="b"/>
            <a:pathLst>
              <a:path w="2133600" h="5410200" extrusionOk="0">
                <a:moveTo>
                  <a:pt x="0" y="5410200"/>
                </a:moveTo>
                <a:lnTo>
                  <a:pt x="2133600" y="5410200"/>
                </a:lnTo>
                <a:lnTo>
                  <a:pt x="2133600" y="0"/>
                </a:lnTo>
                <a:lnTo>
                  <a:pt x="0" y="0"/>
                </a:lnTo>
                <a:lnTo>
                  <a:pt x="0" y="5410200"/>
                </a:lnTo>
                <a:close/>
              </a:path>
            </a:pathLst>
          </a:custGeom>
          <a:noFill/>
          <a:ln w="9525" cap="flat" cmpd="sng">
            <a:solidFill>
              <a:srgbClr val="95B85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4"/>
          <p:cNvSpPr txBox="1"/>
          <p:nvPr/>
        </p:nvSpPr>
        <p:spPr>
          <a:xfrm>
            <a:off x="338734" y="1710690"/>
            <a:ext cx="1320165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NEWS LETTER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2" name="Google Shape;132;p4"/>
          <p:cNvGrpSpPr/>
          <p:nvPr/>
        </p:nvGrpSpPr>
        <p:grpSpPr>
          <a:xfrm>
            <a:off x="0" y="-36871"/>
            <a:ext cx="9144000" cy="4225289"/>
            <a:chOff x="0" y="0"/>
            <a:chExt cx="9144000" cy="4225289"/>
          </a:xfrm>
        </p:grpSpPr>
        <p:sp>
          <p:nvSpPr>
            <p:cNvPr id="133" name="Google Shape;133;p4"/>
            <p:cNvSpPr/>
            <p:nvPr/>
          </p:nvSpPr>
          <p:spPr>
            <a:xfrm>
              <a:off x="0" y="0"/>
              <a:ext cx="9144000" cy="1447800"/>
            </a:xfrm>
            <a:custGeom>
              <a:avLst/>
              <a:gdLst/>
              <a:ahLst/>
              <a:cxnLst/>
              <a:rect l="l" t="t" r="r" b="b"/>
              <a:pathLst>
                <a:path w="9144000" h="1447800" extrusionOk="0">
                  <a:moveTo>
                    <a:pt x="9144000" y="0"/>
                  </a:moveTo>
                  <a:lnTo>
                    <a:pt x="0" y="0"/>
                  </a:lnTo>
                  <a:lnTo>
                    <a:pt x="0" y="1447800"/>
                  </a:lnTo>
                  <a:lnTo>
                    <a:pt x="9144000" y="1447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34" name="Google Shape;134;p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391400" y="0"/>
              <a:ext cx="1752599" cy="1219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04800" y="152400"/>
              <a:ext cx="1219200" cy="12771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6" name="Google Shape;136;p4"/>
            <p:cNvSpPr/>
            <p:nvPr/>
          </p:nvSpPr>
          <p:spPr>
            <a:xfrm>
              <a:off x="59435" y="2775204"/>
              <a:ext cx="2057400" cy="1447800"/>
            </a:xfrm>
            <a:custGeom>
              <a:avLst/>
              <a:gdLst/>
              <a:ahLst/>
              <a:cxnLst/>
              <a:rect l="l" t="t" r="r" b="b"/>
              <a:pathLst>
                <a:path w="2057400" h="1447800" extrusionOk="0">
                  <a:moveTo>
                    <a:pt x="2057400" y="0"/>
                  </a:moveTo>
                  <a:lnTo>
                    <a:pt x="0" y="0"/>
                  </a:lnTo>
                  <a:lnTo>
                    <a:pt x="0" y="1447800"/>
                  </a:lnTo>
                  <a:lnTo>
                    <a:pt x="2057400" y="1447800"/>
                  </a:lnTo>
                  <a:lnTo>
                    <a:pt x="2057400" y="0"/>
                  </a:lnTo>
                  <a:close/>
                </a:path>
              </a:pathLst>
            </a:custGeom>
            <a:solidFill>
              <a:srgbClr val="00ADE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4"/>
            <p:cNvSpPr/>
            <p:nvPr/>
          </p:nvSpPr>
          <p:spPr>
            <a:xfrm>
              <a:off x="60197" y="2777489"/>
              <a:ext cx="2057400" cy="1447800"/>
            </a:xfrm>
            <a:custGeom>
              <a:avLst/>
              <a:gdLst/>
              <a:ahLst/>
              <a:cxnLst/>
              <a:rect l="l" t="t" r="r" b="b"/>
              <a:pathLst>
                <a:path w="2057400" h="1447800" extrusionOk="0">
                  <a:moveTo>
                    <a:pt x="0" y="1447800"/>
                  </a:moveTo>
                  <a:lnTo>
                    <a:pt x="2057400" y="1447800"/>
                  </a:lnTo>
                  <a:lnTo>
                    <a:pt x="2057400" y="0"/>
                  </a:lnTo>
                  <a:lnTo>
                    <a:pt x="0" y="0"/>
                  </a:lnTo>
                  <a:lnTo>
                    <a:pt x="0" y="1447800"/>
                  </a:lnTo>
                  <a:close/>
                </a:path>
              </a:pathLst>
            </a:custGeom>
            <a:noFill/>
            <a:ln w="25900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8" name="Google Shape;138;p4"/>
          <p:cNvSpPr txBox="1"/>
          <p:nvPr/>
        </p:nvSpPr>
        <p:spPr>
          <a:xfrm>
            <a:off x="232053" y="2782010"/>
            <a:ext cx="1884781" cy="1304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065" marR="5080" lvl="0" indent="8572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1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Program  Educational  Objectives</a:t>
            </a: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4"/>
          <p:cNvSpPr/>
          <p:nvPr/>
        </p:nvSpPr>
        <p:spPr>
          <a:xfrm>
            <a:off x="2133600" y="1524000"/>
            <a:ext cx="7010400" cy="583565"/>
          </a:xfrm>
          <a:custGeom>
            <a:avLst/>
            <a:gdLst/>
            <a:ahLst/>
            <a:cxnLst/>
            <a:rect l="l" t="t" r="r" b="b"/>
            <a:pathLst>
              <a:path w="7010400" h="583564" extrusionOk="0">
                <a:moveTo>
                  <a:pt x="7010400" y="0"/>
                </a:moveTo>
                <a:lnTo>
                  <a:pt x="0" y="0"/>
                </a:lnTo>
                <a:lnTo>
                  <a:pt x="0" y="583184"/>
                </a:lnTo>
                <a:lnTo>
                  <a:pt x="7010400" y="583184"/>
                </a:lnTo>
                <a:lnTo>
                  <a:pt x="7010400" y="0"/>
                </a:lnTo>
                <a:close/>
              </a:path>
            </a:pathLst>
          </a:custGeom>
          <a:solidFill>
            <a:srgbClr val="F79346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4"/>
          <p:cNvSpPr txBox="1"/>
          <p:nvPr/>
        </p:nvSpPr>
        <p:spPr>
          <a:xfrm>
            <a:off x="2133599" y="1522561"/>
            <a:ext cx="8673884" cy="505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Program Educational Objectives(PEOs)</a:t>
            </a: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1" name="Google Shape;141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57401" y="2220637"/>
            <a:ext cx="7086599" cy="4637362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4"/>
          <p:cNvSpPr txBox="1"/>
          <p:nvPr/>
        </p:nvSpPr>
        <p:spPr>
          <a:xfrm>
            <a:off x="8311388" y="1208912"/>
            <a:ext cx="662305" cy="1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9F2800"/>
                </a:solidFill>
                <a:latin typeface="Trebuchet MS"/>
                <a:ea typeface="Trebuchet MS"/>
                <a:cs typeface="Trebuchet MS"/>
                <a:sym typeface="Trebuchet MS"/>
              </a:rPr>
              <a:t>P A G E 4</a:t>
            </a:r>
            <a:endParaRPr sz="10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143" name="Google Shape;143;p4"/>
          <p:cNvGrpSpPr/>
          <p:nvPr/>
        </p:nvGrpSpPr>
        <p:grpSpPr>
          <a:xfrm>
            <a:off x="2133599" y="152399"/>
            <a:ext cx="5182362" cy="915162"/>
            <a:chOff x="2133599" y="152399"/>
            <a:chExt cx="5182362" cy="915162"/>
          </a:xfrm>
        </p:grpSpPr>
        <p:sp>
          <p:nvSpPr>
            <p:cNvPr id="144" name="Google Shape;144;p4"/>
            <p:cNvSpPr/>
            <p:nvPr/>
          </p:nvSpPr>
          <p:spPr>
            <a:xfrm>
              <a:off x="2133599" y="152399"/>
              <a:ext cx="5181600" cy="914400"/>
            </a:xfrm>
            <a:custGeom>
              <a:avLst/>
              <a:gdLst/>
              <a:ahLst/>
              <a:cxnLst/>
              <a:rect l="l" t="t" r="r" b="b"/>
              <a:pathLst>
                <a:path w="5181600" h="914400" extrusionOk="0">
                  <a:moveTo>
                    <a:pt x="5181600" y="0"/>
                  </a:moveTo>
                  <a:lnTo>
                    <a:pt x="0" y="0"/>
                  </a:lnTo>
                  <a:lnTo>
                    <a:pt x="0" y="914400"/>
                  </a:lnTo>
                  <a:lnTo>
                    <a:pt x="5181600" y="914400"/>
                  </a:lnTo>
                  <a:lnTo>
                    <a:pt x="5181600" y="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4"/>
            <p:cNvSpPr/>
            <p:nvPr/>
          </p:nvSpPr>
          <p:spPr>
            <a:xfrm>
              <a:off x="2134361" y="153161"/>
              <a:ext cx="5181600" cy="914400"/>
            </a:xfrm>
            <a:custGeom>
              <a:avLst/>
              <a:gdLst/>
              <a:ahLst/>
              <a:cxnLst/>
              <a:rect l="l" t="t" r="r" b="b"/>
              <a:pathLst>
                <a:path w="5181600" h="914400" extrusionOk="0">
                  <a:moveTo>
                    <a:pt x="0" y="914400"/>
                  </a:moveTo>
                  <a:lnTo>
                    <a:pt x="5181599" y="914400"/>
                  </a:lnTo>
                  <a:lnTo>
                    <a:pt x="5181599" y="0"/>
                  </a:lnTo>
                  <a:lnTo>
                    <a:pt x="0" y="0"/>
                  </a:lnTo>
                  <a:lnTo>
                    <a:pt x="0" y="914400"/>
                  </a:lnTo>
                  <a:close/>
                </a:path>
              </a:pathLst>
            </a:custGeom>
            <a:noFill/>
            <a:ln w="25900" cap="flat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6" name="Google Shape;146;p4"/>
          <p:cNvSpPr txBox="1"/>
          <p:nvPr/>
        </p:nvSpPr>
        <p:spPr>
          <a:xfrm>
            <a:off x="2133600" y="152400"/>
            <a:ext cx="51816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7150" rIns="0" bIns="0" anchor="t" anchorCtr="0">
            <a:spAutoFit/>
          </a:bodyPr>
          <a:lstStyle/>
          <a:p>
            <a:pPr marL="0" marR="3937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Hyderabad Institute of Technology And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175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Management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4"/>
          <p:cNvSpPr/>
          <p:nvPr/>
        </p:nvSpPr>
        <p:spPr>
          <a:xfrm>
            <a:off x="2305457" y="2975148"/>
            <a:ext cx="6457543" cy="2585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PEO 1</a:t>
            </a:r>
            <a:r>
              <a:rPr lang="en-US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Graduates will excel in applying mechanical engineering principles to design and innovate solutions in industries such as energy, automotive, and manufacturing.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PEO 2</a:t>
            </a:r>
            <a:r>
              <a:rPr lang="en-US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Graduates will contribute to technological advancements through research and development, addressing global challenges in sustainability and advanced systems.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PEO 3</a:t>
            </a:r>
            <a:r>
              <a:rPr lang="en-US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Graduates will demonstrate leadership and collaboration in multidisciplinary teams, delivering ethical and sustainable engineering solutions.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5"/>
          <p:cNvSpPr txBox="1"/>
          <p:nvPr/>
        </p:nvSpPr>
        <p:spPr>
          <a:xfrm>
            <a:off x="307258" y="1752600"/>
            <a:ext cx="1320165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NEWS LETTER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3" name="Google Shape;153;p5"/>
          <p:cNvGrpSpPr/>
          <p:nvPr/>
        </p:nvGrpSpPr>
        <p:grpSpPr>
          <a:xfrm>
            <a:off x="27878" y="146086"/>
            <a:ext cx="9144000" cy="6857999"/>
            <a:chOff x="0" y="0"/>
            <a:chExt cx="9144000" cy="4229099"/>
          </a:xfrm>
        </p:grpSpPr>
        <p:sp>
          <p:nvSpPr>
            <p:cNvPr id="154" name="Google Shape;154;p5"/>
            <p:cNvSpPr/>
            <p:nvPr/>
          </p:nvSpPr>
          <p:spPr>
            <a:xfrm>
              <a:off x="0" y="0"/>
              <a:ext cx="9144000" cy="1437005"/>
            </a:xfrm>
            <a:custGeom>
              <a:avLst/>
              <a:gdLst/>
              <a:ahLst/>
              <a:cxnLst/>
              <a:rect l="l" t="t" r="r" b="b"/>
              <a:pathLst>
                <a:path w="9144000" h="1437005" extrusionOk="0">
                  <a:moveTo>
                    <a:pt x="9144000" y="0"/>
                  </a:moveTo>
                  <a:lnTo>
                    <a:pt x="0" y="0"/>
                  </a:lnTo>
                  <a:lnTo>
                    <a:pt x="0" y="1436624"/>
                  </a:lnTo>
                  <a:lnTo>
                    <a:pt x="9144000" y="1436624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5" name="Google Shape;155;p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391400" y="0"/>
              <a:ext cx="1752599" cy="120853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6" name="Google Shape;156;p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04800" y="141731"/>
              <a:ext cx="1219200" cy="12771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7" name="Google Shape;157;p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077211" y="1456944"/>
              <a:ext cx="7066787" cy="277215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8" name="Google Shape;158;p5"/>
            <p:cNvSpPr/>
            <p:nvPr/>
          </p:nvSpPr>
          <p:spPr>
            <a:xfrm>
              <a:off x="2155798" y="1208532"/>
              <a:ext cx="6988202" cy="2906268"/>
            </a:xfrm>
            <a:custGeom>
              <a:avLst/>
              <a:gdLst/>
              <a:ahLst/>
              <a:cxnLst/>
              <a:rect l="l" t="t" r="r" b="b"/>
              <a:pathLst>
                <a:path w="6996430" h="2675890" extrusionOk="0">
                  <a:moveTo>
                    <a:pt x="6996303" y="0"/>
                  </a:moveTo>
                  <a:lnTo>
                    <a:pt x="0" y="0"/>
                  </a:lnTo>
                  <a:lnTo>
                    <a:pt x="0" y="2675763"/>
                  </a:lnTo>
                  <a:lnTo>
                    <a:pt x="6996303" y="2675763"/>
                  </a:lnTo>
                  <a:lnTo>
                    <a:pt x="6996303" y="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9" name="Google Shape;159;p5"/>
          <p:cNvGrpSpPr/>
          <p:nvPr/>
        </p:nvGrpSpPr>
        <p:grpSpPr>
          <a:xfrm>
            <a:off x="2119692" y="134863"/>
            <a:ext cx="6996430" cy="4186595"/>
            <a:chOff x="2124455" y="152399"/>
            <a:chExt cx="6996430" cy="4009390"/>
          </a:xfrm>
        </p:grpSpPr>
        <p:sp>
          <p:nvSpPr>
            <p:cNvPr id="160" name="Google Shape;160;p5"/>
            <p:cNvSpPr/>
            <p:nvPr/>
          </p:nvSpPr>
          <p:spPr>
            <a:xfrm>
              <a:off x="2124455" y="1485899"/>
              <a:ext cx="6996430" cy="2675890"/>
            </a:xfrm>
            <a:custGeom>
              <a:avLst/>
              <a:gdLst/>
              <a:ahLst/>
              <a:cxnLst/>
              <a:rect l="l" t="t" r="r" b="b"/>
              <a:pathLst>
                <a:path w="6996430" h="2675890" extrusionOk="0">
                  <a:moveTo>
                    <a:pt x="0" y="2675763"/>
                  </a:moveTo>
                  <a:lnTo>
                    <a:pt x="6996303" y="2675763"/>
                  </a:lnTo>
                  <a:lnTo>
                    <a:pt x="6996303" y="0"/>
                  </a:lnTo>
                  <a:lnTo>
                    <a:pt x="0" y="0"/>
                  </a:lnTo>
                  <a:lnTo>
                    <a:pt x="0" y="2675763"/>
                  </a:lnTo>
                  <a:close/>
                </a:path>
              </a:pathLst>
            </a:custGeom>
            <a:noFill/>
            <a:ln w="9525" cap="flat" cmpd="sng">
              <a:solidFill>
                <a:srgbClr val="7A5F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5"/>
            <p:cNvSpPr/>
            <p:nvPr/>
          </p:nvSpPr>
          <p:spPr>
            <a:xfrm>
              <a:off x="2133599" y="152399"/>
              <a:ext cx="5181600" cy="914400"/>
            </a:xfrm>
            <a:custGeom>
              <a:avLst/>
              <a:gdLst/>
              <a:ahLst/>
              <a:cxnLst/>
              <a:rect l="l" t="t" r="r" b="b"/>
              <a:pathLst>
                <a:path w="5181600" h="914400" extrusionOk="0">
                  <a:moveTo>
                    <a:pt x="5181600" y="0"/>
                  </a:moveTo>
                  <a:lnTo>
                    <a:pt x="0" y="0"/>
                  </a:lnTo>
                  <a:lnTo>
                    <a:pt x="0" y="914400"/>
                  </a:lnTo>
                  <a:lnTo>
                    <a:pt x="5181600" y="914400"/>
                  </a:lnTo>
                  <a:lnTo>
                    <a:pt x="5181600" y="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5"/>
            <p:cNvSpPr/>
            <p:nvPr/>
          </p:nvSpPr>
          <p:spPr>
            <a:xfrm>
              <a:off x="2134361" y="153161"/>
              <a:ext cx="5181600" cy="914400"/>
            </a:xfrm>
            <a:custGeom>
              <a:avLst/>
              <a:gdLst/>
              <a:ahLst/>
              <a:cxnLst/>
              <a:rect l="l" t="t" r="r" b="b"/>
              <a:pathLst>
                <a:path w="5181600" h="914400" extrusionOk="0">
                  <a:moveTo>
                    <a:pt x="0" y="914400"/>
                  </a:moveTo>
                  <a:lnTo>
                    <a:pt x="5181599" y="914400"/>
                  </a:lnTo>
                  <a:lnTo>
                    <a:pt x="5181599" y="0"/>
                  </a:lnTo>
                  <a:lnTo>
                    <a:pt x="0" y="0"/>
                  </a:lnTo>
                  <a:lnTo>
                    <a:pt x="0" y="914400"/>
                  </a:lnTo>
                  <a:close/>
                </a:path>
              </a:pathLst>
            </a:custGeom>
            <a:noFill/>
            <a:ln w="25900" cap="flat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3" name="Google Shape;163;p5"/>
          <p:cNvSpPr txBox="1"/>
          <p:nvPr/>
        </p:nvSpPr>
        <p:spPr>
          <a:xfrm>
            <a:off x="8340274" y="1241042"/>
            <a:ext cx="662305" cy="1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9F2800"/>
                </a:solidFill>
                <a:latin typeface="Trebuchet MS"/>
                <a:ea typeface="Trebuchet MS"/>
                <a:cs typeface="Trebuchet MS"/>
                <a:sym typeface="Trebuchet MS"/>
              </a:rPr>
              <a:t>P A G E 5</a:t>
            </a:r>
            <a:endParaRPr sz="10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4" name="Google Shape;164;p5"/>
          <p:cNvSpPr txBox="1">
            <a:spLocks noGrp="1"/>
          </p:cNvSpPr>
          <p:nvPr>
            <p:ph type="title"/>
          </p:nvPr>
        </p:nvSpPr>
        <p:spPr>
          <a:xfrm>
            <a:off x="2619374" y="276555"/>
            <a:ext cx="3905250" cy="574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2095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Hyderabad Institute of Technology And</a:t>
            </a:r>
            <a:endParaRPr/>
          </a:p>
          <a:p>
            <a:pPr marL="1480820" lvl="0" indent="0" algn="l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SzPts val="1400"/>
              <a:buNone/>
            </a:pPr>
            <a:r>
              <a:rPr lang="en-US"/>
              <a:t>Management</a:t>
            </a:r>
            <a:endParaRPr/>
          </a:p>
        </p:txBody>
      </p:sp>
      <p:grpSp>
        <p:nvGrpSpPr>
          <p:cNvPr id="165" name="Google Shape;165;p5"/>
          <p:cNvGrpSpPr/>
          <p:nvPr/>
        </p:nvGrpSpPr>
        <p:grpSpPr>
          <a:xfrm>
            <a:off x="140584" y="2977204"/>
            <a:ext cx="1919076" cy="2152441"/>
            <a:chOff x="114299" y="2971799"/>
            <a:chExt cx="1905762" cy="1069086"/>
          </a:xfrm>
        </p:grpSpPr>
        <p:sp>
          <p:nvSpPr>
            <p:cNvPr id="166" name="Google Shape;166;p5"/>
            <p:cNvSpPr/>
            <p:nvPr/>
          </p:nvSpPr>
          <p:spPr>
            <a:xfrm>
              <a:off x="114299" y="2971799"/>
              <a:ext cx="1905000" cy="1066800"/>
            </a:xfrm>
            <a:custGeom>
              <a:avLst/>
              <a:gdLst/>
              <a:ahLst/>
              <a:cxnLst/>
              <a:rect l="l" t="t" r="r" b="b"/>
              <a:pathLst>
                <a:path w="1905000" h="1066800" extrusionOk="0">
                  <a:moveTo>
                    <a:pt x="1727200" y="0"/>
                  </a:moveTo>
                  <a:lnTo>
                    <a:pt x="177800" y="0"/>
                  </a:lnTo>
                  <a:lnTo>
                    <a:pt x="130530" y="6350"/>
                  </a:lnTo>
                  <a:lnTo>
                    <a:pt x="88061" y="24257"/>
                  </a:lnTo>
                  <a:lnTo>
                    <a:pt x="52069" y="52070"/>
                  </a:lnTo>
                  <a:lnTo>
                    <a:pt x="24269" y="88011"/>
                  </a:lnTo>
                  <a:lnTo>
                    <a:pt x="6351" y="130555"/>
                  </a:lnTo>
                  <a:lnTo>
                    <a:pt x="0" y="177800"/>
                  </a:lnTo>
                  <a:lnTo>
                    <a:pt x="0" y="889000"/>
                  </a:lnTo>
                  <a:lnTo>
                    <a:pt x="6351" y="936244"/>
                  </a:lnTo>
                  <a:lnTo>
                    <a:pt x="24269" y="978788"/>
                  </a:lnTo>
                  <a:lnTo>
                    <a:pt x="52069" y="1014730"/>
                  </a:lnTo>
                  <a:lnTo>
                    <a:pt x="88061" y="1042543"/>
                  </a:lnTo>
                  <a:lnTo>
                    <a:pt x="130530" y="1060450"/>
                  </a:lnTo>
                  <a:lnTo>
                    <a:pt x="177800" y="1066800"/>
                  </a:lnTo>
                  <a:lnTo>
                    <a:pt x="1727200" y="1066800"/>
                  </a:lnTo>
                  <a:lnTo>
                    <a:pt x="1774444" y="1060450"/>
                  </a:lnTo>
                  <a:lnTo>
                    <a:pt x="1816989" y="1042543"/>
                  </a:lnTo>
                  <a:lnTo>
                    <a:pt x="1852930" y="1014730"/>
                  </a:lnTo>
                  <a:lnTo>
                    <a:pt x="1880743" y="978788"/>
                  </a:lnTo>
                  <a:lnTo>
                    <a:pt x="1898650" y="936244"/>
                  </a:lnTo>
                  <a:lnTo>
                    <a:pt x="1905000" y="889000"/>
                  </a:lnTo>
                  <a:lnTo>
                    <a:pt x="1905000" y="177800"/>
                  </a:lnTo>
                  <a:lnTo>
                    <a:pt x="1898650" y="130555"/>
                  </a:lnTo>
                  <a:lnTo>
                    <a:pt x="1880743" y="88011"/>
                  </a:lnTo>
                  <a:lnTo>
                    <a:pt x="1852930" y="52070"/>
                  </a:lnTo>
                  <a:lnTo>
                    <a:pt x="1816989" y="24257"/>
                  </a:lnTo>
                  <a:lnTo>
                    <a:pt x="1774444" y="6350"/>
                  </a:lnTo>
                  <a:lnTo>
                    <a:pt x="172720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5"/>
            <p:cNvSpPr/>
            <p:nvPr/>
          </p:nvSpPr>
          <p:spPr>
            <a:xfrm>
              <a:off x="115061" y="2974085"/>
              <a:ext cx="1905000" cy="1066800"/>
            </a:xfrm>
            <a:custGeom>
              <a:avLst/>
              <a:gdLst/>
              <a:ahLst/>
              <a:cxnLst/>
              <a:rect l="l" t="t" r="r" b="b"/>
              <a:pathLst>
                <a:path w="1905000" h="1066800" extrusionOk="0">
                  <a:moveTo>
                    <a:pt x="0" y="177800"/>
                  </a:moveTo>
                  <a:lnTo>
                    <a:pt x="6351" y="130555"/>
                  </a:lnTo>
                  <a:lnTo>
                    <a:pt x="24269" y="88011"/>
                  </a:lnTo>
                  <a:lnTo>
                    <a:pt x="52069" y="52069"/>
                  </a:lnTo>
                  <a:lnTo>
                    <a:pt x="88061" y="24256"/>
                  </a:lnTo>
                  <a:lnTo>
                    <a:pt x="130530" y="6350"/>
                  </a:lnTo>
                  <a:lnTo>
                    <a:pt x="177799" y="0"/>
                  </a:lnTo>
                  <a:lnTo>
                    <a:pt x="1727200" y="0"/>
                  </a:lnTo>
                  <a:lnTo>
                    <a:pt x="1774444" y="6350"/>
                  </a:lnTo>
                  <a:lnTo>
                    <a:pt x="1816989" y="24256"/>
                  </a:lnTo>
                  <a:lnTo>
                    <a:pt x="1852930" y="52069"/>
                  </a:lnTo>
                  <a:lnTo>
                    <a:pt x="1880743" y="88011"/>
                  </a:lnTo>
                  <a:lnTo>
                    <a:pt x="1898650" y="130555"/>
                  </a:lnTo>
                  <a:lnTo>
                    <a:pt x="1905000" y="177800"/>
                  </a:lnTo>
                  <a:lnTo>
                    <a:pt x="1905000" y="889000"/>
                  </a:lnTo>
                  <a:lnTo>
                    <a:pt x="1898650" y="936244"/>
                  </a:lnTo>
                  <a:lnTo>
                    <a:pt x="1880743" y="978788"/>
                  </a:lnTo>
                  <a:lnTo>
                    <a:pt x="1852930" y="1014730"/>
                  </a:lnTo>
                  <a:lnTo>
                    <a:pt x="1816989" y="1042543"/>
                  </a:lnTo>
                  <a:lnTo>
                    <a:pt x="1774444" y="1060450"/>
                  </a:lnTo>
                  <a:lnTo>
                    <a:pt x="1727200" y="1066800"/>
                  </a:lnTo>
                  <a:lnTo>
                    <a:pt x="177799" y="1066800"/>
                  </a:lnTo>
                  <a:lnTo>
                    <a:pt x="130530" y="1060450"/>
                  </a:lnTo>
                  <a:lnTo>
                    <a:pt x="88061" y="1042543"/>
                  </a:lnTo>
                  <a:lnTo>
                    <a:pt x="52069" y="1014730"/>
                  </a:lnTo>
                  <a:lnTo>
                    <a:pt x="24269" y="978788"/>
                  </a:lnTo>
                  <a:lnTo>
                    <a:pt x="6351" y="936244"/>
                  </a:lnTo>
                  <a:lnTo>
                    <a:pt x="0" y="889000"/>
                  </a:lnTo>
                  <a:lnTo>
                    <a:pt x="0" y="177800"/>
                  </a:lnTo>
                  <a:close/>
                </a:path>
              </a:pathLst>
            </a:custGeom>
            <a:noFill/>
            <a:ln w="25900" cap="flat" cmpd="sng">
              <a:solidFill>
                <a:srgbClr val="385D8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8" name="Google Shape;168;p5"/>
          <p:cNvSpPr txBox="1"/>
          <p:nvPr/>
        </p:nvSpPr>
        <p:spPr>
          <a:xfrm>
            <a:off x="162326" y="3575086"/>
            <a:ext cx="1875592" cy="843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algn="ctr"/>
            <a:r>
              <a:rPr lang="en-US" sz="1800" b="1" dirty="0"/>
              <a:t>Faculty Research &amp; Mentorship</a:t>
            </a:r>
          </a:p>
        </p:txBody>
      </p:sp>
      <p:sp>
        <p:nvSpPr>
          <p:cNvPr id="169" name="Google Shape;169;p5"/>
          <p:cNvSpPr txBox="1"/>
          <p:nvPr/>
        </p:nvSpPr>
        <p:spPr>
          <a:xfrm>
            <a:off x="2163265" y="2232513"/>
            <a:ext cx="6508161" cy="2677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 dirty="0"/>
              <a:t>Funded Project</a:t>
            </a:r>
            <a:r>
              <a:rPr lang="en-US" dirty="0"/>
              <a:t>: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Mr. Santosh Naik received a grant of ₹1.75 Lacs under Unnat Bharath Abhiyan for the "Perennial Fund Award" project through the UBA Cell at HITAM.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 dirty="0"/>
              <a:t>Mentorship in Innovation Projects</a:t>
            </a:r>
            <a:r>
              <a:rPr lang="en-US" dirty="0"/>
              <a:t>: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Dr. K. Shiva Prasad: Guided "</a:t>
            </a:r>
            <a:r>
              <a:rPr lang="en-US" dirty="0" err="1"/>
              <a:t>Robothon</a:t>
            </a:r>
            <a:r>
              <a:rPr lang="en-US" dirty="0"/>
              <a:t> 2021" (17/08/2021) at MCEME and "Algae-Based Sewage Treatment Plant" (01/05/2023).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Mr. P. Praveen: Mentored "OCTACLEANER" (08/09/2022) under Institution’s Innovation Council (IIC).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CDB995-E414-6921-0714-703A838D0F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5005" y="4623676"/>
            <a:ext cx="5664680" cy="18928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>
          <a:extLst>
            <a:ext uri="{FF2B5EF4-FFF2-40B4-BE49-F238E27FC236}">
              <a16:creationId xmlns:a16="http://schemas.microsoft.com/office/drawing/2014/main" id="{0509CEDB-5468-0D09-7A0A-43DBAEFE3B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5">
            <a:extLst>
              <a:ext uri="{FF2B5EF4-FFF2-40B4-BE49-F238E27FC236}">
                <a16:creationId xmlns:a16="http://schemas.microsoft.com/office/drawing/2014/main" id="{CDCC9A71-9C51-2D78-AE51-9D6E4EB9B237}"/>
              </a:ext>
            </a:extLst>
          </p:cNvPr>
          <p:cNvSpPr txBox="1"/>
          <p:nvPr/>
        </p:nvSpPr>
        <p:spPr>
          <a:xfrm>
            <a:off x="307258" y="1752600"/>
            <a:ext cx="1320165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NEWS LETTER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3" name="Google Shape;153;p5">
            <a:extLst>
              <a:ext uri="{FF2B5EF4-FFF2-40B4-BE49-F238E27FC236}">
                <a16:creationId xmlns:a16="http://schemas.microsoft.com/office/drawing/2014/main" id="{EB5BF574-F607-977E-E828-6CFFF84B0C83}"/>
              </a:ext>
            </a:extLst>
          </p:cNvPr>
          <p:cNvGrpSpPr/>
          <p:nvPr/>
        </p:nvGrpSpPr>
        <p:grpSpPr>
          <a:xfrm>
            <a:off x="-1" y="1"/>
            <a:ext cx="9144000" cy="6857999"/>
            <a:chOff x="0" y="0"/>
            <a:chExt cx="9144000" cy="4229099"/>
          </a:xfrm>
        </p:grpSpPr>
        <p:sp>
          <p:nvSpPr>
            <p:cNvPr id="154" name="Google Shape;154;p5">
              <a:extLst>
                <a:ext uri="{FF2B5EF4-FFF2-40B4-BE49-F238E27FC236}">
                  <a16:creationId xmlns:a16="http://schemas.microsoft.com/office/drawing/2014/main" id="{99699B03-BE09-1D4D-2169-07381B5178EF}"/>
                </a:ext>
              </a:extLst>
            </p:cNvPr>
            <p:cNvSpPr/>
            <p:nvPr/>
          </p:nvSpPr>
          <p:spPr>
            <a:xfrm>
              <a:off x="0" y="0"/>
              <a:ext cx="9144000" cy="1437005"/>
            </a:xfrm>
            <a:custGeom>
              <a:avLst/>
              <a:gdLst/>
              <a:ahLst/>
              <a:cxnLst/>
              <a:rect l="l" t="t" r="r" b="b"/>
              <a:pathLst>
                <a:path w="9144000" h="1437005" extrusionOk="0">
                  <a:moveTo>
                    <a:pt x="9144000" y="0"/>
                  </a:moveTo>
                  <a:lnTo>
                    <a:pt x="0" y="0"/>
                  </a:lnTo>
                  <a:lnTo>
                    <a:pt x="0" y="1436624"/>
                  </a:lnTo>
                  <a:lnTo>
                    <a:pt x="9144000" y="1436624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5" name="Google Shape;155;p5">
              <a:extLst>
                <a:ext uri="{FF2B5EF4-FFF2-40B4-BE49-F238E27FC236}">
                  <a16:creationId xmlns:a16="http://schemas.microsoft.com/office/drawing/2014/main" id="{72843177-FE5C-EC80-C5CB-2A90582737D0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391400" y="0"/>
              <a:ext cx="1752599" cy="120853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6" name="Google Shape;156;p5">
              <a:extLst>
                <a:ext uri="{FF2B5EF4-FFF2-40B4-BE49-F238E27FC236}">
                  <a16:creationId xmlns:a16="http://schemas.microsoft.com/office/drawing/2014/main" id="{1DEB1544-0C87-4392-0715-094433CAA8AD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04800" y="141731"/>
              <a:ext cx="1219200" cy="12771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7" name="Google Shape;157;p5">
              <a:extLst>
                <a:ext uri="{FF2B5EF4-FFF2-40B4-BE49-F238E27FC236}">
                  <a16:creationId xmlns:a16="http://schemas.microsoft.com/office/drawing/2014/main" id="{770B5B52-1D50-2FAA-9A19-D3A50EC57A98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077211" y="1456944"/>
              <a:ext cx="7066787" cy="277215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8" name="Google Shape;158;p5">
              <a:extLst>
                <a:ext uri="{FF2B5EF4-FFF2-40B4-BE49-F238E27FC236}">
                  <a16:creationId xmlns:a16="http://schemas.microsoft.com/office/drawing/2014/main" id="{EB39ABBD-DB4C-42FD-B8BB-50BDA9234CEB}"/>
                </a:ext>
              </a:extLst>
            </p:cNvPr>
            <p:cNvSpPr/>
            <p:nvPr/>
          </p:nvSpPr>
          <p:spPr>
            <a:xfrm>
              <a:off x="2155798" y="1208532"/>
              <a:ext cx="6988202" cy="2906268"/>
            </a:xfrm>
            <a:custGeom>
              <a:avLst/>
              <a:gdLst/>
              <a:ahLst/>
              <a:cxnLst/>
              <a:rect l="l" t="t" r="r" b="b"/>
              <a:pathLst>
                <a:path w="6996430" h="2675890" extrusionOk="0">
                  <a:moveTo>
                    <a:pt x="6996303" y="0"/>
                  </a:moveTo>
                  <a:lnTo>
                    <a:pt x="0" y="0"/>
                  </a:lnTo>
                  <a:lnTo>
                    <a:pt x="0" y="2675763"/>
                  </a:lnTo>
                  <a:lnTo>
                    <a:pt x="6996303" y="2675763"/>
                  </a:lnTo>
                  <a:lnTo>
                    <a:pt x="6996303" y="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9" name="Google Shape;159;p5">
            <a:extLst>
              <a:ext uri="{FF2B5EF4-FFF2-40B4-BE49-F238E27FC236}">
                <a16:creationId xmlns:a16="http://schemas.microsoft.com/office/drawing/2014/main" id="{E21EF180-B8E7-2CD5-F214-AF10A99B9702}"/>
              </a:ext>
            </a:extLst>
          </p:cNvPr>
          <p:cNvGrpSpPr/>
          <p:nvPr/>
        </p:nvGrpSpPr>
        <p:grpSpPr>
          <a:xfrm>
            <a:off x="2119692" y="134863"/>
            <a:ext cx="6996430" cy="4186595"/>
            <a:chOff x="2124455" y="152399"/>
            <a:chExt cx="6996430" cy="4009390"/>
          </a:xfrm>
        </p:grpSpPr>
        <p:sp>
          <p:nvSpPr>
            <p:cNvPr id="160" name="Google Shape;160;p5">
              <a:extLst>
                <a:ext uri="{FF2B5EF4-FFF2-40B4-BE49-F238E27FC236}">
                  <a16:creationId xmlns:a16="http://schemas.microsoft.com/office/drawing/2014/main" id="{26402F2D-D7C9-922D-6A14-3792FD829ED4}"/>
                </a:ext>
              </a:extLst>
            </p:cNvPr>
            <p:cNvSpPr/>
            <p:nvPr/>
          </p:nvSpPr>
          <p:spPr>
            <a:xfrm>
              <a:off x="2124455" y="1485899"/>
              <a:ext cx="6996430" cy="2675890"/>
            </a:xfrm>
            <a:custGeom>
              <a:avLst/>
              <a:gdLst/>
              <a:ahLst/>
              <a:cxnLst/>
              <a:rect l="l" t="t" r="r" b="b"/>
              <a:pathLst>
                <a:path w="6996430" h="2675890" extrusionOk="0">
                  <a:moveTo>
                    <a:pt x="0" y="2675763"/>
                  </a:moveTo>
                  <a:lnTo>
                    <a:pt x="6996303" y="2675763"/>
                  </a:lnTo>
                  <a:lnTo>
                    <a:pt x="6996303" y="0"/>
                  </a:lnTo>
                  <a:lnTo>
                    <a:pt x="0" y="0"/>
                  </a:lnTo>
                  <a:lnTo>
                    <a:pt x="0" y="2675763"/>
                  </a:lnTo>
                  <a:close/>
                </a:path>
              </a:pathLst>
            </a:custGeom>
            <a:noFill/>
            <a:ln w="9525" cap="flat" cmpd="sng">
              <a:solidFill>
                <a:srgbClr val="7A5F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5">
              <a:extLst>
                <a:ext uri="{FF2B5EF4-FFF2-40B4-BE49-F238E27FC236}">
                  <a16:creationId xmlns:a16="http://schemas.microsoft.com/office/drawing/2014/main" id="{8434FFCE-3309-1590-4911-331AF6D5DF7E}"/>
                </a:ext>
              </a:extLst>
            </p:cNvPr>
            <p:cNvSpPr/>
            <p:nvPr/>
          </p:nvSpPr>
          <p:spPr>
            <a:xfrm>
              <a:off x="2133599" y="152399"/>
              <a:ext cx="5181600" cy="914400"/>
            </a:xfrm>
            <a:custGeom>
              <a:avLst/>
              <a:gdLst/>
              <a:ahLst/>
              <a:cxnLst/>
              <a:rect l="l" t="t" r="r" b="b"/>
              <a:pathLst>
                <a:path w="5181600" h="914400" extrusionOk="0">
                  <a:moveTo>
                    <a:pt x="5181600" y="0"/>
                  </a:moveTo>
                  <a:lnTo>
                    <a:pt x="0" y="0"/>
                  </a:lnTo>
                  <a:lnTo>
                    <a:pt x="0" y="914400"/>
                  </a:lnTo>
                  <a:lnTo>
                    <a:pt x="5181600" y="914400"/>
                  </a:lnTo>
                  <a:lnTo>
                    <a:pt x="5181600" y="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5">
              <a:extLst>
                <a:ext uri="{FF2B5EF4-FFF2-40B4-BE49-F238E27FC236}">
                  <a16:creationId xmlns:a16="http://schemas.microsoft.com/office/drawing/2014/main" id="{A0F694A9-C815-E843-A86A-8BCCB40D6D2B}"/>
                </a:ext>
              </a:extLst>
            </p:cNvPr>
            <p:cNvSpPr/>
            <p:nvPr/>
          </p:nvSpPr>
          <p:spPr>
            <a:xfrm>
              <a:off x="2134361" y="153161"/>
              <a:ext cx="5181600" cy="914400"/>
            </a:xfrm>
            <a:custGeom>
              <a:avLst/>
              <a:gdLst/>
              <a:ahLst/>
              <a:cxnLst/>
              <a:rect l="l" t="t" r="r" b="b"/>
              <a:pathLst>
                <a:path w="5181600" h="914400" extrusionOk="0">
                  <a:moveTo>
                    <a:pt x="0" y="914400"/>
                  </a:moveTo>
                  <a:lnTo>
                    <a:pt x="5181599" y="914400"/>
                  </a:lnTo>
                  <a:lnTo>
                    <a:pt x="5181599" y="0"/>
                  </a:lnTo>
                  <a:lnTo>
                    <a:pt x="0" y="0"/>
                  </a:lnTo>
                  <a:lnTo>
                    <a:pt x="0" y="914400"/>
                  </a:lnTo>
                  <a:close/>
                </a:path>
              </a:pathLst>
            </a:custGeom>
            <a:noFill/>
            <a:ln w="25900" cap="flat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3" name="Google Shape;163;p5">
            <a:extLst>
              <a:ext uri="{FF2B5EF4-FFF2-40B4-BE49-F238E27FC236}">
                <a16:creationId xmlns:a16="http://schemas.microsoft.com/office/drawing/2014/main" id="{51B08632-936E-114B-F3B1-3572644DB2F0}"/>
              </a:ext>
            </a:extLst>
          </p:cNvPr>
          <p:cNvSpPr txBox="1"/>
          <p:nvPr/>
        </p:nvSpPr>
        <p:spPr>
          <a:xfrm>
            <a:off x="8357527" y="1241042"/>
            <a:ext cx="662305" cy="166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 dirty="0">
                <a:solidFill>
                  <a:srgbClr val="9F2800"/>
                </a:solidFill>
                <a:latin typeface="Trebuchet MS"/>
                <a:ea typeface="Trebuchet MS"/>
                <a:cs typeface="Trebuchet MS"/>
                <a:sym typeface="Trebuchet MS"/>
              </a:rPr>
              <a:t>P A G E 6</a:t>
            </a:r>
            <a:endParaRPr sz="1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4" name="Google Shape;164;p5">
            <a:extLst>
              <a:ext uri="{FF2B5EF4-FFF2-40B4-BE49-F238E27FC236}">
                <a16:creationId xmlns:a16="http://schemas.microsoft.com/office/drawing/2014/main" id="{1B5BB642-CF0D-C673-9ECD-BA316777014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19374" y="276555"/>
            <a:ext cx="3905250" cy="574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2095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Hyderabad Institute of Technology And</a:t>
            </a:r>
            <a:endParaRPr/>
          </a:p>
          <a:p>
            <a:pPr marL="1480820" lvl="0" indent="0" algn="l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SzPts val="1400"/>
              <a:buNone/>
            </a:pPr>
            <a:r>
              <a:rPr lang="en-US"/>
              <a:t>Management</a:t>
            </a:r>
            <a:endParaRPr/>
          </a:p>
        </p:txBody>
      </p:sp>
      <p:grpSp>
        <p:nvGrpSpPr>
          <p:cNvPr id="165" name="Google Shape;165;p5">
            <a:extLst>
              <a:ext uri="{FF2B5EF4-FFF2-40B4-BE49-F238E27FC236}">
                <a16:creationId xmlns:a16="http://schemas.microsoft.com/office/drawing/2014/main" id="{4DADEE5D-7C62-602E-F80E-62ADE0AEB943}"/>
              </a:ext>
            </a:extLst>
          </p:cNvPr>
          <p:cNvGrpSpPr/>
          <p:nvPr/>
        </p:nvGrpSpPr>
        <p:grpSpPr>
          <a:xfrm>
            <a:off x="140584" y="2977204"/>
            <a:ext cx="1919076" cy="2152441"/>
            <a:chOff x="114299" y="2971799"/>
            <a:chExt cx="1905762" cy="1069086"/>
          </a:xfrm>
        </p:grpSpPr>
        <p:sp>
          <p:nvSpPr>
            <p:cNvPr id="166" name="Google Shape;166;p5">
              <a:extLst>
                <a:ext uri="{FF2B5EF4-FFF2-40B4-BE49-F238E27FC236}">
                  <a16:creationId xmlns:a16="http://schemas.microsoft.com/office/drawing/2014/main" id="{7CD9EF55-E2EE-C184-0683-672F48DB9E79}"/>
                </a:ext>
              </a:extLst>
            </p:cNvPr>
            <p:cNvSpPr/>
            <p:nvPr/>
          </p:nvSpPr>
          <p:spPr>
            <a:xfrm>
              <a:off x="114299" y="2971799"/>
              <a:ext cx="1905000" cy="1066800"/>
            </a:xfrm>
            <a:custGeom>
              <a:avLst/>
              <a:gdLst/>
              <a:ahLst/>
              <a:cxnLst/>
              <a:rect l="l" t="t" r="r" b="b"/>
              <a:pathLst>
                <a:path w="1905000" h="1066800" extrusionOk="0">
                  <a:moveTo>
                    <a:pt x="1727200" y="0"/>
                  </a:moveTo>
                  <a:lnTo>
                    <a:pt x="177800" y="0"/>
                  </a:lnTo>
                  <a:lnTo>
                    <a:pt x="130530" y="6350"/>
                  </a:lnTo>
                  <a:lnTo>
                    <a:pt x="88061" y="24257"/>
                  </a:lnTo>
                  <a:lnTo>
                    <a:pt x="52069" y="52070"/>
                  </a:lnTo>
                  <a:lnTo>
                    <a:pt x="24269" y="88011"/>
                  </a:lnTo>
                  <a:lnTo>
                    <a:pt x="6351" y="130555"/>
                  </a:lnTo>
                  <a:lnTo>
                    <a:pt x="0" y="177800"/>
                  </a:lnTo>
                  <a:lnTo>
                    <a:pt x="0" y="889000"/>
                  </a:lnTo>
                  <a:lnTo>
                    <a:pt x="6351" y="936244"/>
                  </a:lnTo>
                  <a:lnTo>
                    <a:pt x="24269" y="978788"/>
                  </a:lnTo>
                  <a:lnTo>
                    <a:pt x="52069" y="1014730"/>
                  </a:lnTo>
                  <a:lnTo>
                    <a:pt x="88061" y="1042543"/>
                  </a:lnTo>
                  <a:lnTo>
                    <a:pt x="130530" y="1060450"/>
                  </a:lnTo>
                  <a:lnTo>
                    <a:pt x="177800" y="1066800"/>
                  </a:lnTo>
                  <a:lnTo>
                    <a:pt x="1727200" y="1066800"/>
                  </a:lnTo>
                  <a:lnTo>
                    <a:pt x="1774444" y="1060450"/>
                  </a:lnTo>
                  <a:lnTo>
                    <a:pt x="1816989" y="1042543"/>
                  </a:lnTo>
                  <a:lnTo>
                    <a:pt x="1852930" y="1014730"/>
                  </a:lnTo>
                  <a:lnTo>
                    <a:pt x="1880743" y="978788"/>
                  </a:lnTo>
                  <a:lnTo>
                    <a:pt x="1898650" y="936244"/>
                  </a:lnTo>
                  <a:lnTo>
                    <a:pt x="1905000" y="889000"/>
                  </a:lnTo>
                  <a:lnTo>
                    <a:pt x="1905000" y="177800"/>
                  </a:lnTo>
                  <a:lnTo>
                    <a:pt x="1898650" y="130555"/>
                  </a:lnTo>
                  <a:lnTo>
                    <a:pt x="1880743" y="88011"/>
                  </a:lnTo>
                  <a:lnTo>
                    <a:pt x="1852930" y="52070"/>
                  </a:lnTo>
                  <a:lnTo>
                    <a:pt x="1816989" y="24257"/>
                  </a:lnTo>
                  <a:lnTo>
                    <a:pt x="1774444" y="6350"/>
                  </a:lnTo>
                  <a:lnTo>
                    <a:pt x="172720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5">
              <a:extLst>
                <a:ext uri="{FF2B5EF4-FFF2-40B4-BE49-F238E27FC236}">
                  <a16:creationId xmlns:a16="http://schemas.microsoft.com/office/drawing/2014/main" id="{E1886D13-8551-EE8B-83D6-7D66B2BC9962}"/>
                </a:ext>
              </a:extLst>
            </p:cNvPr>
            <p:cNvSpPr/>
            <p:nvPr/>
          </p:nvSpPr>
          <p:spPr>
            <a:xfrm>
              <a:off x="115061" y="2974085"/>
              <a:ext cx="1905000" cy="1066800"/>
            </a:xfrm>
            <a:custGeom>
              <a:avLst/>
              <a:gdLst/>
              <a:ahLst/>
              <a:cxnLst/>
              <a:rect l="l" t="t" r="r" b="b"/>
              <a:pathLst>
                <a:path w="1905000" h="1066800" extrusionOk="0">
                  <a:moveTo>
                    <a:pt x="0" y="177800"/>
                  </a:moveTo>
                  <a:lnTo>
                    <a:pt x="6351" y="130555"/>
                  </a:lnTo>
                  <a:lnTo>
                    <a:pt x="24269" y="88011"/>
                  </a:lnTo>
                  <a:lnTo>
                    <a:pt x="52069" y="52069"/>
                  </a:lnTo>
                  <a:lnTo>
                    <a:pt x="88061" y="24256"/>
                  </a:lnTo>
                  <a:lnTo>
                    <a:pt x="130530" y="6350"/>
                  </a:lnTo>
                  <a:lnTo>
                    <a:pt x="177799" y="0"/>
                  </a:lnTo>
                  <a:lnTo>
                    <a:pt x="1727200" y="0"/>
                  </a:lnTo>
                  <a:lnTo>
                    <a:pt x="1774444" y="6350"/>
                  </a:lnTo>
                  <a:lnTo>
                    <a:pt x="1816989" y="24256"/>
                  </a:lnTo>
                  <a:lnTo>
                    <a:pt x="1852930" y="52069"/>
                  </a:lnTo>
                  <a:lnTo>
                    <a:pt x="1880743" y="88011"/>
                  </a:lnTo>
                  <a:lnTo>
                    <a:pt x="1898650" y="130555"/>
                  </a:lnTo>
                  <a:lnTo>
                    <a:pt x="1905000" y="177800"/>
                  </a:lnTo>
                  <a:lnTo>
                    <a:pt x="1905000" y="889000"/>
                  </a:lnTo>
                  <a:lnTo>
                    <a:pt x="1898650" y="936244"/>
                  </a:lnTo>
                  <a:lnTo>
                    <a:pt x="1880743" y="978788"/>
                  </a:lnTo>
                  <a:lnTo>
                    <a:pt x="1852930" y="1014730"/>
                  </a:lnTo>
                  <a:lnTo>
                    <a:pt x="1816989" y="1042543"/>
                  </a:lnTo>
                  <a:lnTo>
                    <a:pt x="1774444" y="1060450"/>
                  </a:lnTo>
                  <a:lnTo>
                    <a:pt x="1727200" y="1066800"/>
                  </a:lnTo>
                  <a:lnTo>
                    <a:pt x="177799" y="1066800"/>
                  </a:lnTo>
                  <a:lnTo>
                    <a:pt x="130530" y="1060450"/>
                  </a:lnTo>
                  <a:lnTo>
                    <a:pt x="88061" y="1042543"/>
                  </a:lnTo>
                  <a:lnTo>
                    <a:pt x="52069" y="1014730"/>
                  </a:lnTo>
                  <a:lnTo>
                    <a:pt x="24269" y="978788"/>
                  </a:lnTo>
                  <a:lnTo>
                    <a:pt x="6351" y="936244"/>
                  </a:lnTo>
                  <a:lnTo>
                    <a:pt x="0" y="889000"/>
                  </a:lnTo>
                  <a:lnTo>
                    <a:pt x="0" y="177800"/>
                  </a:lnTo>
                  <a:close/>
                </a:path>
              </a:pathLst>
            </a:custGeom>
            <a:noFill/>
            <a:ln w="25900" cap="flat" cmpd="sng">
              <a:solidFill>
                <a:srgbClr val="385D8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8" name="Google Shape;168;p5">
            <a:extLst>
              <a:ext uri="{FF2B5EF4-FFF2-40B4-BE49-F238E27FC236}">
                <a16:creationId xmlns:a16="http://schemas.microsoft.com/office/drawing/2014/main" id="{99831727-819E-2260-4E33-91AE7527CAF2}"/>
              </a:ext>
            </a:extLst>
          </p:cNvPr>
          <p:cNvSpPr txBox="1"/>
          <p:nvPr/>
        </p:nvSpPr>
        <p:spPr>
          <a:xfrm>
            <a:off x="162326" y="3575086"/>
            <a:ext cx="1875592" cy="843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algn="ctr"/>
            <a:r>
              <a:rPr lang="en-US" sz="1800" b="1" dirty="0"/>
              <a:t>Highlights </a:t>
            </a:r>
          </a:p>
          <a:p>
            <a:pPr algn="ctr"/>
            <a:r>
              <a:rPr lang="en-US" sz="1800" b="1" dirty="0"/>
              <a:t>&amp; Institutional Achievements</a:t>
            </a:r>
          </a:p>
        </p:txBody>
      </p:sp>
      <p:sp>
        <p:nvSpPr>
          <p:cNvPr id="169" name="Google Shape;169;p5">
            <a:extLst>
              <a:ext uri="{FF2B5EF4-FFF2-40B4-BE49-F238E27FC236}">
                <a16:creationId xmlns:a16="http://schemas.microsoft.com/office/drawing/2014/main" id="{0F87D0F1-328A-D624-EA55-CED937C3CF87}"/>
              </a:ext>
            </a:extLst>
          </p:cNvPr>
          <p:cNvSpPr txBox="1"/>
          <p:nvPr/>
        </p:nvSpPr>
        <p:spPr>
          <a:xfrm>
            <a:off x="2102439" y="2589660"/>
            <a:ext cx="6508161" cy="1600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 dirty="0"/>
              <a:t>FDP/FDP Resource Persons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Mr. Santosh Naik: Delivered a talk on "Pitching Event for Ideas Scouted" at Jain College of Engineering, Belagavi (21/02/2021)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Mr. P.V.N. Sai Chandu: Spoke at HITAM's FDP on Heat Transfer and Fluid Mechanics (10/03/2021).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4D5659-0907-E9E1-B452-CB2E3DF20E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78657" y="4031869"/>
            <a:ext cx="5998234" cy="183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431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>
          <a:extLst>
            <a:ext uri="{FF2B5EF4-FFF2-40B4-BE49-F238E27FC236}">
              <a16:creationId xmlns:a16="http://schemas.microsoft.com/office/drawing/2014/main" id="{4C572CF2-7957-4EC0-4664-FE19FD21D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5">
            <a:extLst>
              <a:ext uri="{FF2B5EF4-FFF2-40B4-BE49-F238E27FC236}">
                <a16:creationId xmlns:a16="http://schemas.microsoft.com/office/drawing/2014/main" id="{F717559B-3A86-55BF-5527-FC6482DE25E6}"/>
              </a:ext>
            </a:extLst>
          </p:cNvPr>
          <p:cNvSpPr txBox="1"/>
          <p:nvPr/>
        </p:nvSpPr>
        <p:spPr>
          <a:xfrm>
            <a:off x="307258" y="1752600"/>
            <a:ext cx="1320165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NEWS LETTER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3" name="Google Shape;153;p5">
            <a:extLst>
              <a:ext uri="{FF2B5EF4-FFF2-40B4-BE49-F238E27FC236}">
                <a16:creationId xmlns:a16="http://schemas.microsoft.com/office/drawing/2014/main" id="{166636D3-F46E-13BD-7436-CEBE405998C5}"/>
              </a:ext>
            </a:extLst>
          </p:cNvPr>
          <p:cNvGrpSpPr/>
          <p:nvPr/>
        </p:nvGrpSpPr>
        <p:grpSpPr>
          <a:xfrm>
            <a:off x="-1" y="0"/>
            <a:ext cx="9144000" cy="6857999"/>
            <a:chOff x="0" y="0"/>
            <a:chExt cx="9144000" cy="4229099"/>
          </a:xfrm>
        </p:grpSpPr>
        <p:sp>
          <p:nvSpPr>
            <p:cNvPr id="154" name="Google Shape;154;p5">
              <a:extLst>
                <a:ext uri="{FF2B5EF4-FFF2-40B4-BE49-F238E27FC236}">
                  <a16:creationId xmlns:a16="http://schemas.microsoft.com/office/drawing/2014/main" id="{DEF9170D-D118-580E-B14B-26E2A44C8A87}"/>
                </a:ext>
              </a:extLst>
            </p:cNvPr>
            <p:cNvSpPr/>
            <p:nvPr/>
          </p:nvSpPr>
          <p:spPr>
            <a:xfrm>
              <a:off x="0" y="0"/>
              <a:ext cx="9144000" cy="1437005"/>
            </a:xfrm>
            <a:custGeom>
              <a:avLst/>
              <a:gdLst/>
              <a:ahLst/>
              <a:cxnLst/>
              <a:rect l="l" t="t" r="r" b="b"/>
              <a:pathLst>
                <a:path w="9144000" h="1437005" extrusionOk="0">
                  <a:moveTo>
                    <a:pt x="9144000" y="0"/>
                  </a:moveTo>
                  <a:lnTo>
                    <a:pt x="0" y="0"/>
                  </a:lnTo>
                  <a:lnTo>
                    <a:pt x="0" y="1436624"/>
                  </a:lnTo>
                  <a:lnTo>
                    <a:pt x="9144000" y="1436624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5" name="Google Shape;155;p5">
              <a:extLst>
                <a:ext uri="{FF2B5EF4-FFF2-40B4-BE49-F238E27FC236}">
                  <a16:creationId xmlns:a16="http://schemas.microsoft.com/office/drawing/2014/main" id="{6D5B7336-A417-8E04-D60F-9DBA611DEB86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391400" y="0"/>
              <a:ext cx="1752599" cy="120853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6" name="Google Shape;156;p5">
              <a:extLst>
                <a:ext uri="{FF2B5EF4-FFF2-40B4-BE49-F238E27FC236}">
                  <a16:creationId xmlns:a16="http://schemas.microsoft.com/office/drawing/2014/main" id="{FE2D8D2F-B84D-5EEA-6B4A-414C7B3075A7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04800" y="141731"/>
              <a:ext cx="1219200" cy="12771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7" name="Google Shape;157;p5">
              <a:extLst>
                <a:ext uri="{FF2B5EF4-FFF2-40B4-BE49-F238E27FC236}">
                  <a16:creationId xmlns:a16="http://schemas.microsoft.com/office/drawing/2014/main" id="{290AFCB5-9953-2422-D843-F9613846A4E2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077211" y="1456944"/>
              <a:ext cx="7066787" cy="277215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8" name="Google Shape;158;p5">
              <a:extLst>
                <a:ext uri="{FF2B5EF4-FFF2-40B4-BE49-F238E27FC236}">
                  <a16:creationId xmlns:a16="http://schemas.microsoft.com/office/drawing/2014/main" id="{E0C686B6-F51D-024D-E065-62BDC9D0F5F4}"/>
                </a:ext>
              </a:extLst>
            </p:cNvPr>
            <p:cNvSpPr/>
            <p:nvPr/>
          </p:nvSpPr>
          <p:spPr>
            <a:xfrm>
              <a:off x="2155798" y="1208532"/>
              <a:ext cx="6988202" cy="2906268"/>
            </a:xfrm>
            <a:custGeom>
              <a:avLst/>
              <a:gdLst/>
              <a:ahLst/>
              <a:cxnLst/>
              <a:rect l="l" t="t" r="r" b="b"/>
              <a:pathLst>
                <a:path w="6996430" h="2675890" extrusionOk="0">
                  <a:moveTo>
                    <a:pt x="6996303" y="0"/>
                  </a:moveTo>
                  <a:lnTo>
                    <a:pt x="0" y="0"/>
                  </a:lnTo>
                  <a:lnTo>
                    <a:pt x="0" y="2675763"/>
                  </a:lnTo>
                  <a:lnTo>
                    <a:pt x="6996303" y="2675763"/>
                  </a:lnTo>
                  <a:lnTo>
                    <a:pt x="6996303" y="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9" name="Google Shape;159;p5">
            <a:extLst>
              <a:ext uri="{FF2B5EF4-FFF2-40B4-BE49-F238E27FC236}">
                <a16:creationId xmlns:a16="http://schemas.microsoft.com/office/drawing/2014/main" id="{D71D15EF-1070-5320-75F0-0D3901528EB5}"/>
              </a:ext>
            </a:extLst>
          </p:cNvPr>
          <p:cNvGrpSpPr/>
          <p:nvPr/>
        </p:nvGrpSpPr>
        <p:grpSpPr>
          <a:xfrm>
            <a:off x="2119692" y="134863"/>
            <a:ext cx="6996430" cy="4186595"/>
            <a:chOff x="2124455" y="152399"/>
            <a:chExt cx="6996430" cy="4009390"/>
          </a:xfrm>
        </p:grpSpPr>
        <p:sp>
          <p:nvSpPr>
            <p:cNvPr id="160" name="Google Shape;160;p5">
              <a:extLst>
                <a:ext uri="{FF2B5EF4-FFF2-40B4-BE49-F238E27FC236}">
                  <a16:creationId xmlns:a16="http://schemas.microsoft.com/office/drawing/2014/main" id="{458FB69E-AB5C-3EC9-A812-670378A2D29C}"/>
                </a:ext>
              </a:extLst>
            </p:cNvPr>
            <p:cNvSpPr/>
            <p:nvPr/>
          </p:nvSpPr>
          <p:spPr>
            <a:xfrm>
              <a:off x="2124455" y="1485899"/>
              <a:ext cx="6996430" cy="2675890"/>
            </a:xfrm>
            <a:custGeom>
              <a:avLst/>
              <a:gdLst/>
              <a:ahLst/>
              <a:cxnLst/>
              <a:rect l="l" t="t" r="r" b="b"/>
              <a:pathLst>
                <a:path w="6996430" h="2675890" extrusionOk="0">
                  <a:moveTo>
                    <a:pt x="0" y="2675763"/>
                  </a:moveTo>
                  <a:lnTo>
                    <a:pt x="6996303" y="2675763"/>
                  </a:lnTo>
                  <a:lnTo>
                    <a:pt x="6996303" y="0"/>
                  </a:lnTo>
                  <a:lnTo>
                    <a:pt x="0" y="0"/>
                  </a:lnTo>
                  <a:lnTo>
                    <a:pt x="0" y="2675763"/>
                  </a:lnTo>
                  <a:close/>
                </a:path>
              </a:pathLst>
            </a:custGeom>
            <a:noFill/>
            <a:ln w="9525" cap="flat" cmpd="sng">
              <a:solidFill>
                <a:srgbClr val="7A5F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5">
              <a:extLst>
                <a:ext uri="{FF2B5EF4-FFF2-40B4-BE49-F238E27FC236}">
                  <a16:creationId xmlns:a16="http://schemas.microsoft.com/office/drawing/2014/main" id="{D1B731BD-2D52-24AC-5057-AA56C293C6F6}"/>
                </a:ext>
              </a:extLst>
            </p:cNvPr>
            <p:cNvSpPr/>
            <p:nvPr/>
          </p:nvSpPr>
          <p:spPr>
            <a:xfrm>
              <a:off x="2133599" y="152399"/>
              <a:ext cx="5181600" cy="914400"/>
            </a:xfrm>
            <a:custGeom>
              <a:avLst/>
              <a:gdLst/>
              <a:ahLst/>
              <a:cxnLst/>
              <a:rect l="l" t="t" r="r" b="b"/>
              <a:pathLst>
                <a:path w="5181600" h="914400" extrusionOk="0">
                  <a:moveTo>
                    <a:pt x="5181600" y="0"/>
                  </a:moveTo>
                  <a:lnTo>
                    <a:pt x="0" y="0"/>
                  </a:lnTo>
                  <a:lnTo>
                    <a:pt x="0" y="914400"/>
                  </a:lnTo>
                  <a:lnTo>
                    <a:pt x="5181600" y="914400"/>
                  </a:lnTo>
                  <a:lnTo>
                    <a:pt x="5181600" y="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5">
              <a:extLst>
                <a:ext uri="{FF2B5EF4-FFF2-40B4-BE49-F238E27FC236}">
                  <a16:creationId xmlns:a16="http://schemas.microsoft.com/office/drawing/2014/main" id="{C8FE042C-1D05-9DD5-9386-ED529BD5D960}"/>
                </a:ext>
              </a:extLst>
            </p:cNvPr>
            <p:cNvSpPr/>
            <p:nvPr/>
          </p:nvSpPr>
          <p:spPr>
            <a:xfrm>
              <a:off x="2134361" y="153161"/>
              <a:ext cx="5181600" cy="914400"/>
            </a:xfrm>
            <a:custGeom>
              <a:avLst/>
              <a:gdLst/>
              <a:ahLst/>
              <a:cxnLst/>
              <a:rect l="l" t="t" r="r" b="b"/>
              <a:pathLst>
                <a:path w="5181600" h="914400" extrusionOk="0">
                  <a:moveTo>
                    <a:pt x="0" y="914400"/>
                  </a:moveTo>
                  <a:lnTo>
                    <a:pt x="5181599" y="914400"/>
                  </a:lnTo>
                  <a:lnTo>
                    <a:pt x="5181599" y="0"/>
                  </a:lnTo>
                  <a:lnTo>
                    <a:pt x="0" y="0"/>
                  </a:lnTo>
                  <a:lnTo>
                    <a:pt x="0" y="914400"/>
                  </a:lnTo>
                  <a:close/>
                </a:path>
              </a:pathLst>
            </a:custGeom>
            <a:noFill/>
            <a:ln w="25900" cap="flat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3" name="Google Shape;163;p5">
            <a:extLst>
              <a:ext uri="{FF2B5EF4-FFF2-40B4-BE49-F238E27FC236}">
                <a16:creationId xmlns:a16="http://schemas.microsoft.com/office/drawing/2014/main" id="{4C5CA854-FE59-1D74-B493-7352983236AD}"/>
              </a:ext>
            </a:extLst>
          </p:cNvPr>
          <p:cNvSpPr txBox="1"/>
          <p:nvPr/>
        </p:nvSpPr>
        <p:spPr>
          <a:xfrm>
            <a:off x="8357527" y="1241042"/>
            <a:ext cx="662305" cy="166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 dirty="0">
                <a:solidFill>
                  <a:srgbClr val="9F2800"/>
                </a:solidFill>
                <a:latin typeface="Trebuchet MS"/>
                <a:ea typeface="Trebuchet MS"/>
                <a:cs typeface="Trebuchet MS"/>
                <a:sym typeface="Trebuchet MS"/>
              </a:rPr>
              <a:t>P A G E 7</a:t>
            </a:r>
            <a:endParaRPr sz="1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4" name="Google Shape;164;p5">
            <a:extLst>
              <a:ext uri="{FF2B5EF4-FFF2-40B4-BE49-F238E27FC236}">
                <a16:creationId xmlns:a16="http://schemas.microsoft.com/office/drawing/2014/main" id="{713DE584-0C17-10AF-6BA7-3CA079125F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19374" y="276555"/>
            <a:ext cx="3905250" cy="574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2095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Hyderabad Institute of Technology And</a:t>
            </a:r>
            <a:endParaRPr/>
          </a:p>
          <a:p>
            <a:pPr marL="1480820" lvl="0" indent="0" algn="l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SzPts val="1400"/>
              <a:buNone/>
            </a:pPr>
            <a:r>
              <a:rPr lang="en-US"/>
              <a:t>Management</a:t>
            </a:r>
            <a:endParaRPr/>
          </a:p>
        </p:txBody>
      </p:sp>
      <p:grpSp>
        <p:nvGrpSpPr>
          <p:cNvPr id="165" name="Google Shape;165;p5">
            <a:extLst>
              <a:ext uri="{FF2B5EF4-FFF2-40B4-BE49-F238E27FC236}">
                <a16:creationId xmlns:a16="http://schemas.microsoft.com/office/drawing/2014/main" id="{3402C3E3-8774-7D9F-18E6-BDF3B61176F4}"/>
              </a:ext>
            </a:extLst>
          </p:cNvPr>
          <p:cNvGrpSpPr/>
          <p:nvPr/>
        </p:nvGrpSpPr>
        <p:grpSpPr>
          <a:xfrm>
            <a:off x="140584" y="2977204"/>
            <a:ext cx="1919076" cy="2152441"/>
            <a:chOff x="114299" y="2971799"/>
            <a:chExt cx="1905762" cy="1069086"/>
          </a:xfrm>
        </p:grpSpPr>
        <p:sp>
          <p:nvSpPr>
            <p:cNvPr id="166" name="Google Shape;166;p5">
              <a:extLst>
                <a:ext uri="{FF2B5EF4-FFF2-40B4-BE49-F238E27FC236}">
                  <a16:creationId xmlns:a16="http://schemas.microsoft.com/office/drawing/2014/main" id="{7179C9D7-3E79-8599-524F-0D71EE7CA794}"/>
                </a:ext>
              </a:extLst>
            </p:cNvPr>
            <p:cNvSpPr/>
            <p:nvPr/>
          </p:nvSpPr>
          <p:spPr>
            <a:xfrm>
              <a:off x="114299" y="2971799"/>
              <a:ext cx="1905000" cy="1066800"/>
            </a:xfrm>
            <a:custGeom>
              <a:avLst/>
              <a:gdLst/>
              <a:ahLst/>
              <a:cxnLst/>
              <a:rect l="l" t="t" r="r" b="b"/>
              <a:pathLst>
                <a:path w="1905000" h="1066800" extrusionOk="0">
                  <a:moveTo>
                    <a:pt x="1727200" y="0"/>
                  </a:moveTo>
                  <a:lnTo>
                    <a:pt x="177800" y="0"/>
                  </a:lnTo>
                  <a:lnTo>
                    <a:pt x="130530" y="6350"/>
                  </a:lnTo>
                  <a:lnTo>
                    <a:pt x="88061" y="24257"/>
                  </a:lnTo>
                  <a:lnTo>
                    <a:pt x="52069" y="52070"/>
                  </a:lnTo>
                  <a:lnTo>
                    <a:pt x="24269" y="88011"/>
                  </a:lnTo>
                  <a:lnTo>
                    <a:pt x="6351" y="130555"/>
                  </a:lnTo>
                  <a:lnTo>
                    <a:pt x="0" y="177800"/>
                  </a:lnTo>
                  <a:lnTo>
                    <a:pt x="0" y="889000"/>
                  </a:lnTo>
                  <a:lnTo>
                    <a:pt x="6351" y="936244"/>
                  </a:lnTo>
                  <a:lnTo>
                    <a:pt x="24269" y="978788"/>
                  </a:lnTo>
                  <a:lnTo>
                    <a:pt x="52069" y="1014730"/>
                  </a:lnTo>
                  <a:lnTo>
                    <a:pt x="88061" y="1042543"/>
                  </a:lnTo>
                  <a:lnTo>
                    <a:pt x="130530" y="1060450"/>
                  </a:lnTo>
                  <a:lnTo>
                    <a:pt x="177800" y="1066800"/>
                  </a:lnTo>
                  <a:lnTo>
                    <a:pt x="1727200" y="1066800"/>
                  </a:lnTo>
                  <a:lnTo>
                    <a:pt x="1774444" y="1060450"/>
                  </a:lnTo>
                  <a:lnTo>
                    <a:pt x="1816989" y="1042543"/>
                  </a:lnTo>
                  <a:lnTo>
                    <a:pt x="1852930" y="1014730"/>
                  </a:lnTo>
                  <a:lnTo>
                    <a:pt x="1880743" y="978788"/>
                  </a:lnTo>
                  <a:lnTo>
                    <a:pt x="1898650" y="936244"/>
                  </a:lnTo>
                  <a:lnTo>
                    <a:pt x="1905000" y="889000"/>
                  </a:lnTo>
                  <a:lnTo>
                    <a:pt x="1905000" y="177800"/>
                  </a:lnTo>
                  <a:lnTo>
                    <a:pt x="1898650" y="130555"/>
                  </a:lnTo>
                  <a:lnTo>
                    <a:pt x="1880743" y="88011"/>
                  </a:lnTo>
                  <a:lnTo>
                    <a:pt x="1852930" y="52070"/>
                  </a:lnTo>
                  <a:lnTo>
                    <a:pt x="1816989" y="24257"/>
                  </a:lnTo>
                  <a:lnTo>
                    <a:pt x="1774444" y="6350"/>
                  </a:lnTo>
                  <a:lnTo>
                    <a:pt x="172720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5">
              <a:extLst>
                <a:ext uri="{FF2B5EF4-FFF2-40B4-BE49-F238E27FC236}">
                  <a16:creationId xmlns:a16="http://schemas.microsoft.com/office/drawing/2014/main" id="{A83C5017-ECA3-C219-5C9B-4E8AF42DC433}"/>
                </a:ext>
              </a:extLst>
            </p:cNvPr>
            <p:cNvSpPr/>
            <p:nvPr/>
          </p:nvSpPr>
          <p:spPr>
            <a:xfrm>
              <a:off x="115061" y="2974085"/>
              <a:ext cx="1905000" cy="1066800"/>
            </a:xfrm>
            <a:custGeom>
              <a:avLst/>
              <a:gdLst/>
              <a:ahLst/>
              <a:cxnLst/>
              <a:rect l="l" t="t" r="r" b="b"/>
              <a:pathLst>
                <a:path w="1905000" h="1066800" extrusionOk="0">
                  <a:moveTo>
                    <a:pt x="0" y="177800"/>
                  </a:moveTo>
                  <a:lnTo>
                    <a:pt x="6351" y="130555"/>
                  </a:lnTo>
                  <a:lnTo>
                    <a:pt x="24269" y="88011"/>
                  </a:lnTo>
                  <a:lnTo>
                    <a:pt x="52069" y="52069"/>
                  </a:lnTo>
                  <a:lnTo>
                    <a:pt x="88061" y="24256"/>
                  </a:lnTo>
                  <a:lnTo>
                    <a:pt x="130530" y="6350"/>
                  </a:lnTo>
                  <a:lnTo>
                    <a:pt x="177799" y="0"/>
                  </a:lnTo>
                  <a:lnTo>
                    <a:pt x="1727200" y="0"/>
                  </a:lnTo>
                  <a:lnTo>
                    <a:pt x="1774444" y="6350"/>
                  </a:lnTo>
                  <a:lnTo>
                    <a:pt x="1816989" y="24256"/>
                  </a:lnTo>
                  <a:lnTo>
                    <a:pt x="1852930" y="52069"/>
                  </a:lnTo>
                  <a:lnTo>
                    <a:pt x="1880743" y="88011"/>
                  </a:lnTo>
                  <a:lnTo>
                    <a:pt x="1898650" y="130555"/>
                  </a:lnTo>
                  <a:lnTo>
                    <a:pt x="1905000" y="177800"/>
                  </a:lnTo>
                  <a:lnTo>
                    <a:pt x="1905000" y="889000"/>
                  </a:lnTo>
                  <a:lnTo>
                    <a:pt x="1898650" y="936244"/>
                  </a:lnTo>
                  <a:lnTo>
                    <a:pt x="1880743" y="978788"/>
                  </a:lnTo>
                  <a:lnTo>
                    <a:pt x="1852930" y="1014730"/>
                  </a:lnTo>
                  <a:lnTo>
                    <a:pt x="1816989" y="1042543"/>
                  </a:lnTo>
                  <a:lnTo>
                    <a:pt x="1774444" y="1060450"/>
                  </a:lnTo>
                  <a:lnTo>
                    <a:pt x="1727200" y="1066800"/>
                  </a:lnTo>
                  <a:lnTo>
                    <a:pt x="177799" y="1066800"/>
                  </a:lnTo>
                  <a:lnTo>
                    <a:pt x="130530" y="1060450"/>
                  </a:lnTo>
                  <a:lnTo>
                    <a:pt x="88061" y="1042543"/>
                  </a:lnTo>
                  <a:lnTo>
                    <a:pt x="52069" y="1014730"/>
                  </a:lnTo>
                  <a:lnTo>
                    <a:pt x="24269" y="978788"/>
                  </a:lnTo>
                  <a:lnTo>
                    <a:pt x="6351" y="936244"/>
                  </a:lnTo>
                  <a:lnTo>
                    <a:pt x="0" y="889000"/>
                  </a:lnTo>
                  <a:lnTo>
                    <a:pt x="0" y="177800"/>
                  </a:lnTo>
                  <a:close/>
                </a:path>
              </a:pathLst>
            </a:custGeom>
            <a:noFill/>
            <a:ln w="25900" cap="flat" cmpd="sng">
              <a:solidFill>
                <a:srgbClr val="385D8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8" name="Google Shape;168;p5">
            <a:extLst>
              <a:ext uri="{FF2B5EF4-FFF2-40B4-BE49-F238E27FC236}">
                <a16:creationId xmlns:a16="http://schemas.microsoft.com/office/drawing/2014/main" id="{FE34B102-CE66-8766-DBEA-07CB81724D5D}"/>
              </a:ext>
            </a:extLst>
          </p:cNvPr>
          <p:cNvSpPr txBox="1"/>
          <p:nvPr/>
        </p:nvSpPr>
        <p:spPr>
          <a:xfrm>
            <a:off x="162326" y="3575086"/>
            <a:ext cx="1875592" cy="843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algn="ctr"/>
            <a:r>
              <a:rPr lang="en-US" sz="1800" b="1" dirty="0"/>
              <a:t>Highlights </a:t>
            </a:r>
          </a:p>
          <a:p>
            <a:pPr algn="ctr"/>
            <a:r>
              <a:rPr lang="en-US" sz="1800" b="1" dirty="0"/>
              <a:t>&amp; Institutional Achievements</a:t>
            </a:r>
          </a:p>
        </p:txBody>
      </p:sp>
      <p:sp>
        <p:nvSpPr>
          <p:cNvPr id="169" name="Google Shape;169;p5">
            <a:extLst>
              <a:ext uri="{FF2B5EF4-FFF2-40B4-BE49-F238E27FC236}">
                <a16:creationId xmlns:a16="http://schemas.microsoft.com/office/drawing/2014/main" id="{EC05AB86-8D32-4627-60D4-715354F4414D}"/>
              </a:ext>
            </a:extLst>
          </p:cNvPr>
          <p:cNvSpPr txBox="1"/>
          <p:nvPr/>
        </p:nvSpPr>
        <p:spPr>
          <a:xfrm>
            <a:off x="2102439" y="2589660"/>
            <a:ext cx="6508161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 dirty="0"/>
              <a:t>Student Achievements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Participation in national-level technical contests: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dirty="0"/>
              <a:t>Hack Your Path 4.0 (19/12/2022): B. Sathish, N. </a:t>
            </a:r>
            <a:r>
              <a:rPr lang="en-US" dirty="0" err="1"/>
              <a:t>Sreekaran</a:t>
            </a:r>
            <a:r>
              <a:rPr lang="en-US" dirty="0"/>
              <a:t> Reddy, K.C. Pranith.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dirty="0"/>
              <a:t>Project Expo (07/04/2023): Multiple students from ME dept including K. Sandeep, A. Arun, G. Sandeep, and T. Shilpa.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1CC84DD-3A25-6D0F-B3E1-60802AC7EE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30187" y="4100422"/>
            <a:ext cx="5860211" cy="2248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402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>
          <a:extLst>
            <a:ext uri="{FF2B5EF4-FFF2-40B4-BE49-F238E27FC236}">
              <a16:creationId xmlns:a16="http://schemas.microsoft.com/office/drawing/2014/main" id="{C63760B2-22E6-BEC7-02EA-CCB4245A2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5">
            <a:extLst>
              <a:ext uri="{FF2B5EF4-FFF2-40B4-BE49-F238E27FC236}">
                <a16:creationId xmlns:a16="http://schemas.microsoft.com/office/drawing/2014/main" id="{535CD405-583B-8F08-90BE-351B6E4B2A11}"/>
              </a:ext>
            </a:extLst>
          </p:cNvPr>
          <p:cNvSpPr txBox="1"/>
          <p:nvPr/>
        </p:nvSpPr>
        <p:spPr>
          <a:xfrm>
            <a:off x="307258" y="1752600"/>
            <a:ext cx="1320165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NEWS LETTER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3" name="Google Shape;153;p5">
            <a:extLst>
              <a:ext uri="{FF2B5EF4-FFF2-40B4-BE49-F238E27FC236}">
                <a16:creationId xmlns:a16="http://schemas.microsoft.com/office/drawing/2014/main" id="{76A96384-1DEC-F71B-D7DC-36A99F306EEA}"/>
              </a:ext>
            </a:extLst>
          </p:cNvPr>
          <p:cNvGrpSpPr/>
          <p:nvPr/>
        </p:nvGrpSpPr>
        <p:grpSpPr>
          <a:xfrm>
            <a:off x="27878" y="5752"/>
            <a:ext cx="9144000" cy="6857999"/>
            <a:chOff x="0" y="0"/>
            <a:chExt cx="9144000" cy="4229099"/>
          </a:xfrm>
        </p:grpSpPr>
        <p:sp>
          <p:nvSpPr>
            <p:cNvPr id="154" name="Google Shape;154;p5">
              <a:extLst>
                <a:ext uri="{FF2B5EF4-FFF2-40B4-BE49-F238E27FC236}">
                  <a16:creationId xmlns:a16="http://schemas.microsoft.com/office/drawing/2014/main" id="{7ABCBC2F-4755-FE20-D5AF-472960EC45AD}"/>
                </a:ext>
              </a:extLst>
            </p:cNvPr>
            <p:cNvSpPr/>
            <p:nvPr/>
          </p:nvSpPr>
          <p:spPr>
            <a:xfrm>
              <a:off x="0" y="0"/>
              <a:ext cx="9144000" cy="1437005"/>
            </a:xfrm>
            <a:custGeom>
              <a:avLst/>
              <a:gdLst/>
              <a:ahLst/>
              <a:cxnLst/>
              <a:rect l="l" t="t" r="r" b="b"/>
              <a:pathLst>
                <a:path w="9144000" h="1437005" extrusionOk="0">
                  <a:moveTo>
                    <a:pt x="9144000" y="0"/>
                  </a:moveTo>
                  <a:lnTo>
                    <a:pt x="0" y="0"/>
                  </a:lnTo>
                  <a:lnTo>
                    <a:pt x="0" y="1436624"/>
                  </a:lnTo>
                  <a:lnTo>
                    <a:pt x="9144000" y="1436624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5" name="Google Shape;155;p5">
              <a:extLst>
                <a:ext uri="{FF2B5EF4-FFF2-40B4-BE49-F238E27FC236}">
                  <a16:creationId xmlns:a16="http://schemas.microsoft.com/office/drawing/2014/main" id="{4A3A20DF-4688-6A03-B0D9-CEBC117AA7E6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391400" y="0"/>
              <a:ext cx="1752599" cy="120853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6" name="Google Shape;156;p5">
              <a:extLst>
                <a:ext uri="{FF2B5EF4-FFF2-40B4-BE49-F238E27FC236}">
                  <a16:creationId xmlns:a16="http://schemas.microsoft.com/office/drawing/2014/main" id="{DC1ABE41-28A5-DC9C-BE22-1924AC81AB7B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04800" y="141731"/>
              <a:ext cx="1219200" cy="12771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7" name="Google Shape;157;p5">
              <a:extLst>
                <a:ext uri="{FF2B5EF4-FFF2-40B4-BE49-F238E27FC236}">
                  <a16:creationId xmlns:a16="http://schemas.microsoft.com/office/drawing/2014/main" id="{1DF68748-198E-CD94-BF1D-5C537F8FCB60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077211" y="1456944"/>
              <a:ext cx="7066787" cy="277215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8" name="Google Shape;158;p5">
              <a:extLst>
                <a:ext uri="{FF2B5EF4-FFF2-40B4-BE49-F238E27FC236}">
                  <a16:creationId xmlns:a16="http://schemas.microsoft.com/office/drawing/2014/main" id="{7746075A-DC68-28F2-AFB1-FAC88BA047BA}"/>
                </a:ext>
              </a:extLst>
            </p:cNvPr>
            <p:cNvSpPr/>
            <p:nvPr/>
          </p:nvSpPr>
          <p:spPr>
            <a:xfrm>
              <a:off x="2155798" y="1208532"/>
              <a:ext cx="6988202" cy="2906268"/>
            </a:xfrm>
            <a:custGeom>
              <a:avLst/>
              <a:gdLst/>
              <a:ahLst/>
              <a:cxnLst/>
              <a:rect l="l" t="t" r="r" b="b"/>
              <a:pathLst>
                <a:path w="6996430" h="2675890" extrusionOk="0">
                  <a:moveTo>
                    <a:pt x="6996303" y="0"/>
                  </a:moveTo>
                  <a:lnTo>
                    <a:pt x="0" y="0"/>
                  </a:lnTo>
                  <a:lnTo>
                    <a:pt x="0" y="2675763"/>
                  </a:lnTo>
                  <a:lnTo>
                    <a:pt x="6996303" y="2675763"/>
                  </a:lnTo>
                  <a:lnTo>
                    <a:pt x="6996303" y="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9" name="Google Shape;159;p5">
            <a:extLst>
              <a:ext uri="{FF2B5EF4-FFF2-40B4-BE49-F238E27FC236}">
                <a16:creationId xmlns:a16="http://schemas.microsoft.com/office/drawing/2014/main" id="{DB1E6218-2B8A-49EA-52D6-7FFC5A077D2A}"/>
              </a:ext>
            </a:extLst>
          </p:cNvPr>
          <p:cNvGrpSpPr/>
          <p:nvPr/>
        </p:nvGrpSpPr>
        <p:grpSpPr>
          <a:xfrm>
            <a:off x="2119692" y="134863"/>
            <a:ext cx="6996430" cy="4186595"/>
            <a:chOff x="2124455" y="152399"/>
            <a:chExt cx="6996430" cy="4009390"/>
          </a:xfrm>
        </p:grpSpPr>
        <p:sp>
          <p:nvSpPr>
            <p:cNvPr id="160" name="Google Shape;160;p5">
              <a:extLst>
                <a:ext uri="{FF2B5EF4-FFF2-40B4-BE49-F238E27FC236}">
                  <a16:creationId xmlns:a16="http://schemas.microsoft.com/office/drawing/2014/main" id="{EC613B0F-8400-BAD5-E3A6-68837EAD7241}"/>
                </a:ext>
              </a:extLst>
            </p:cNvPr>
            <p:cNvSpPr/>
            <p:nvPr/>
          </p:nvSpPr>
          <p:spPr>
            <a:xfrm>
              <a:off x="2124455" y="1485899"/>
              <a:ext cx="6996430" cy="2675890"/>
            </a:xfrm>
            <a:custGeom>
              <a:avLst/>
              <a:gdLst/>
              <a:ahLst/>
              <a:cxnLst/>
              <a:rect l="l" t="t" r="r" b="b"/>
              <a:pathLst>
                <a:path w="6996430" h="2675890" extrusionOk="0">
                  <a:moveTo>
                    <a:pt x="0" y="2675763"/>
                  </a:moveTo>
                  <a:lnTo>
                    <a:pt x="6996303" y="2675763"/>
                  </a:lnTo>
                  <a:lnTo>
                    <a:pt x="6996303" y="0"/>
                  </a:lnTo>
                  <a:lnTo>
                    <a:pt x="0" y="0"/>
                  </a:lnTo>
                  <a:lnTo>
                    <a:pt x="0" y="2675763"/>
                  </a:lnTo>
                  <a:close/>
                </a:path>
              </a:pathLst>
            </a:custGeom>
            <a:noFill/>
            <a:ln w="9525" cap="flat" cmpd="sng">
              <a:solidFill>
                <a:srgbClr val="7A5F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5">
              <a:extLst>
                <a:ext uri="{FF2B5EF4-FFF2-40B4-BE49-F238E27FC236}">
                  <a16:creationId xmlns:a16="http://schemas.microsoft.com/office/drawing/2014/main" id="{8C6C0754-4839-8D72-DC1D-50363A00DA47}"/>
                </a:ext>
              </a:extLst>
            </p:cNvPr>
            <p:cNvSpPr/>
            <p:nvPr/>
          </p:nvSpPr>
          <p:spPr>
            <a:xfrm>
              <a:off x="2133599" y="152399"/>
              <a:ext cx="5181600" cy="914400"/>
            </a:xfrm>
            <a:custGeom>
              <a:avLst/>
              <a:gdLst/>
              <a:ahLst/>
              <a:cxnLst/>
              <a:rect l="l" t="t" r="r" b="b"/>
              <a:pathLst>
                <a:path w="5181600" h="914400" extrusionOk="0">
                  <a:moveTo>
                    <a:pt x="5181600" y="0"/>
                  </a:moveTo>
                  <a:lnTo>
                    <a:pt x="0" y="0"/>
                  </a:lnTo>
                  <a:lnTo>
                    <a:pt x="0" y="914400"/>
                  </a:lnTo>
                  <a:lnTo>
                    <a:pt x="5181600" y="914400"/>
                  </a:lnTo>
                  <a:lnTo>
                    <a:pt x="5181600" y="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5">
              <a:extLst>
                <a:ext uri="{FF2B5EF4-FFF2-40B4-BE49-F238E27FC236}">
                  <a16:creationId xmlns:a16="http://schemas.microsoft.com/office/drawing/2014/main" id="{DDC21E42-A66B-577A-64F6-531AC980D9A6}"/>
                </a:ext>
              </a:extLst>
            </p:cNvPr>
            <p:cNvSpPr/>
            <p:nvPr/>
          </p:nvSpPr>
          <p:spPr>
            <a:xfrm>
              <a:off x="2134361" y="153161"/>
              <a:ext cx="5181600" cy="914400"/>
            </a:xfrm>
            <a:custGeom>
              <a:avLst/>
              <a:gdLst/>
              <a:ahLst/>
              <a:cxnLst/>
              <a:rect l="l" t="t" r="r" b="b"/>
              <a:pathLst>
                <a:path w="5181600" h="914400" extrusionOk="0">
                  <a:moveTo>
                    <a:pt x="0" y="914400"/>
                  </a:moveTo>
                  <a:lnTo>
                    <a:pt x="5181599" y="914400"/>
                  </a:lnTo>
                  <a:lnTo>
                    <a:pt x="5181599" y="0"/>
                  </a:lnTo>
                  <a:lnTo>
                    <a:pt x="0" y="0"/>
                  </a:lnTo>
                  <a:lnTo>
                    <a:pt x="0" y="914400"/>
                  </a:lnTo>
                  <a:close/>
                </a:path>
              </a:pathLst>
            </a:custGeom>
            <a:noFill/>
            <a:ln w="25900" cap="flat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3" name="Google Shape;163;p5">
            <a:extLst>
              <a:ext uri="{FF2B5EF4-FFF2-40B4-BE49-F238E27FC236}">
                <a16:creationId xmlns:a16="http://schemas.microsoft.com/office/drawing/2014/main" id="{806D152F-1BBF-46B9-817C-E8F97417554C}"/>
              </a:ext>
            </a:extLst>
          </p:cNvPr>
          <p:cNvSpPr txBox="1"/>
          <p:nvPr/>
        </p:nvSpPr>
        <p:spPr>
          <a:xfrm>
            <a:off x="8340274" y="1241042"/>
            <a:ext cx="662305" cy="166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 dirty="0">
                <a:solidFill>
                  <a:srgbClr val="9F2800"/>
                </a:solidFill>
                <a:latin typeface="Trebuchet MS"/>
                <a:ea typeface="Trebuchet MS"/>
                <a:cs typeface="Trebuchet MS"/>
                <a:sym typeface="Trebuchet MS"/>
              </a:rPr>
              <a:t>P A G E 8</a:t>
            </a:r>
            <a:endParaRPr sz="1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4" name="Google Shape;164;p5">
            <a:extLst>
              <a:ext uri="{FF2B5EF4-FFF2-40B4-BE49-F238E27FC236}">
                <a16:creationId xmlns:a16="http://schemas.microsoft.com/office/drawing/2014/main" id="{4853CC7C-ABE9-4B27-17D2-E6BC38ACF76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19374" y="276555"/>
            <a:ext cx="3905250" cy="574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2095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Hyderabad Institute of Technology And</a:t>
            </a:r>
            <a:endParaRPr/>
          </a:p>
          <a:p>
            <a:pPr marL="1480820" lvl="0" indent="0" algn="l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SzPts val="1400"/>
              <a:buNone/>
            </a:pPr>
            <a:r>
              <a:rPr lang="en-US"/>
              <a:t>Management</a:t>
            </a:r>
            <a:endParaRPr/>
          </a:p>
        </p:txBody>
      </p:sp>
      <p:grpSp>
        <p:nvGrpSpPr>
          <p:cNvPr id="165" name="Google Shape;165;p5">
            <a:extLst>
              <a:ext uri="{FF2B5EF4-FFF2-40B4-BE49-F238E27FC236}">
                <a16:creationId xmlns:a16="http://schemas.microsoft.com/office/drawing/2014/main" id="{FC256899-2D1A-019D-4EA1-F9B3DD4D920E}"/>
              </a:ext>
            </a:extLst>
          </p:cNvPr>
          <p:cNvGrpSpPr/>
          <p:nvPr/>
        </p:nvGrpSpPr>
        <p:grpSpPr>
          <a:xfrm>
            <a:off x="130257" y="2965898"/>
            <a:ext cx="1919076" cy="2152441"/>
            <a:chOff x="114299" y="2971799"/>
            <a:chExt cx="1905762" cy="1069086"/>
          </a:xfrm>
          <a:solidFill>
            <a:schemeClr val="bg1"/>
          </a:solidFill>
        </p:grpSpPr>
        <p:sp>
          <p:nvSpPr>
            <p:cNvPr id="166" name="Google Shape;166;p5">
              <a:extLst>
                <a:ext uri="{FF2B5EF4-FFF2-40B4-BE49-F238E27FC236}">
                  <a16:creationId xmlns:a16="http://schemas.microsoft.com/office/drawing/2014/main" id="{444BD147-3C15-6EF2-F480-55B64DB3FB3C}"/>
                </a:ext>
              </a:extLst>
            </p:cNvPr>
            <p:cNvSpPr/>
            <p:nvPr/>
          </p:nvSpPr>
          <p:spPr>
            <a:xfrm>
              <a:off x="114299" y="2971799"/>
              <a:ext cx="1905000" cy="1066800"/>
            </a:xfrm>
            <a:custGeom>
              <a:avLst/>
              <a:gdLst/>
              <a:ahLst/>
              <a:cxnLst/>
              <a:rect l="l" t="t" r="r" b="b"/>
              <a:pathLst>
                <a:path w="1905000" h="1066800" extrusionOk="0">
                  <a:moveTo>
                    <a:pt x="1727200" y="0"/>
                  </a:moveTo>
                  <a:lnTo>
                    <a:pt x="177800" y="0"/>
                  </a:lnTo>
                  <a:lnTo>
                    <a:pt x="130530" y="6350"/>
                  </a:lnTo>
                  <a:lnTo>
                    <a:pt x="88061" y="24257"/>
                  </a:lnTo>
                  <a:lnTo>
                    <a:pt x="52069" y="52070"/>
                  </a:lnTo>
                  <a:lnTo>
                    <a:pt x="24269" y="88011"/>
                  </a:lnTo>
                  <a:lnTo>
                    <a:pt x="6351" y="130555"/>
                  </a:lnTo>
                  <a:lnTo>
                    <a:pt x="0" y="177800"/>
                  </a:lnTo>
                  <a:lnTo>
                    <a:pt x="0" y="889000"/>
                  </a:lnTo>
                  <a:lnTo>
                    <a:pt x="6351" y="936244"/>
                  </a:lnTo>
                  <a:lnTo>
                    <a:pt x="24269" y="978788"/>
                  </a:lnTo>
                  <a:lnTo>
                    <a:pt x="52069" y="1014730"/>
                  </a:lnTo>
                  <a:lnTo>
                    <a:pt x="88061" y="1042543"/>
                  </a:lnTo>
                  <a:lnTo>
                    <a:pt x="130530" y="1060450"/>
                  </a:lnTo>
                  <a:lnTo>
                    <a:pt x="177800" y="1066800"/>
                  </a:lnTo>
                  <a:lnTo>
                    <a:pt x="1727200" y="1066800"/>
                  </a:lnTo>
                  <a:lnTo>
                    <a:pt x="1774444" y="1060450"/>
                  </a:lnTo>
                  <a:lnTo>
                    <a:pt x="1816989" y="1042543"/>
                  </a:lnTo>
                  <a:lnTo>
                    <a:pt x="1852930" y="1014730"/>
                  </a:lnTo>
                  <a:lnTo>
                    <a:pt x="1880743" y="978788"/>
                  </a:lnTo>
                  <a:lnTo>
                    <a:pt x="1898650" y="936244"/>
                  </a:lnTo>
                  <a:lnTo>
                    <a:pt x="1905000" y="889000"/>
                  </a:lnTo>
                  <a:lnTo>
                    <a:pt x="1905000" y="177800"/>
                  </a:lnTo>
                  <a:lnTo>
                    <a:pt x="1898650" y="130555"/>
                  </a:lnTo>
                  <a:lnTo>
                    <a:pt x="1880743" y="88011"/>
                  </a:lnTo>
                  <a:lnTo>
                    <a:pt x="1852930" y="52070"/>
                  </a:lnTo>
                  <a:lnTo>
                    <a:pt x="1816989" y="24257"/>
                  </a:lnTo>
                  <a:lnTo>
                    <a:pt x="1774444" y="6350"/>
                  </a:lnTo>
                  <a:lnTo>
                    <a:pt x="172720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5">
              <a:extLst>
                <a:ext uri="{FF2B5EF4-FFF2-40B4-BE49-F238E27FC236}">
                  <a16:creationId xmlns:a16="http://schemas.microsoft.com/office/drawing/2014/main" id="{C2645C43-44C8-DD5F-5E1B-412B74FCDD22}"/>
                </a:ext>
              </a:extLst>
            </p:cNvPr>
            <p:cNvSpPr/>
            <p:nvPr/>
          </p:nvSpPr>
          <p:spPr>
            <a:xfrm>
              <a:off x="115061" y="2974085"/>
              <a:ext cx="1905000" cy="1066800"/>
            </a:xfrm>
            <a:custGeom>
              <a:avLst/>
              <a:gdLst/>
              <a:ahLst/>
              <a:cxnLst/>
              <a:rect l="l" t="t" r="r" b="b"/>
              <a:pathLst>
                <a:path w="1905000" h="1066800" extrusionOk="0">
                  <a:moveTo>
                    <a:pt x="0" y="177800"/>
                  </a:moveTo>
                  <a:lnTo>
                    <a:pt x="6351" y="130555"/>
                  </a:lnTo>
                  <a:lnTo>
                    <a:pt x="24269" y="88011"/>
                  </a:lnTo>
                  <a:lnTo>
                    <a:pt x="52069" y="52069"/>
                  </a:lnTo>
                  <a:lnTo>
                    <a:pt x="88061" y="24256"/>
                  </a:lnTo>
                  <a:lnTo>
                    <a:pt x="130530" y="6350"/>
                  </a:lnTo>
                  <a:lnTo>
                    <a:pt x="177799" y="0"/>
                  </a:lnTo>
                  <a:lnTo>
                    <a:pt x="1727200" y="0"/>
                  </a:lnTo>
                  <a:lnTo>
                    <a:pt x="1774444" y="6350"/>
                  </a:lnTo>
                  <a:lnTo>
                    <a:pt x="1816989" y="24256"/>
                  </a:lnTo>
                  <a:lnTo>
                    <a:pt x="1852930" y="52069"/>
                  </a:lnTo>
                  <a:lnTo>
                    <a:pt x="1880743" y="88011"/>
                  </a:lnTo>
                  <a:lnTo>
                    <a:pt x="1898650" y="130555"/>
                  </a:lnTo>
                  <a:lnTo>
                    <a:pt x="1905000" y="177800"/>
                  </a:lnTo>
                  <a:lnTo>
                    <a:pt x="1905000" y="889000"/>
                  </a:lnTo>
                  <a:lnTo>
                    <a:pt x="1898650" y="936244"/>
                  </a:lnTo>
                  <a:lnTo>
                    <a:pt x="1880743" y="978788"/>
                  </a:lnTo>
                  <a:lnTo>
                    <a:pt x="1852930" y="1014730"/>
                  </a:lnTo>
                  <a:lnTo>
                    <a:pt x="1816989" y="1042543"/>
                  </a:lnTo>
                  <a:lnTo>
                    <a:pt x="1774444" y="1060450"/>
                  </a:lnTo>
                  <a:lnTo>
                    <a:pt x="1727200" y="1066800"/>
                  </a:lnTo>
                  <a:lnTo>
                    <a:pt x="177799" y="1066800"/>
                  </a:lnTo>
                  <a:lnTo>
                    <a:pt x="130530" y="1060450"/>
                  </a:lnTo>
                  <a:lnTo>
                    <a:pt x="88061" y="1042543"/>
                  </a:lnTo>
                  <a:lnTo>
                    <a:pt x="52069" y="1014730"/>
                  </a:lnTo>
                  <a:lnTo>
                    <a:pt x="24269" y="978788"/>
                  </a:lnTo>
                  <a:lnTo>
                    <a:pt x="6351" y="936244"/>
                  </a:lnTo>
                  <a:lnTo>
                    <a:pt x="0" y="889000"/>
                  </a:lnTo>
                  <a:lnTo>
                    <a:pt x="0" y="177800"/>
                  </a:lnTo>
                  <a:close/>
                </a:path>
              </a:pathLst>
            </a:custGeom>
            <a:grpFill/>
            <a:ln w="25900" cap="flat" cmpd="sng">
              <a:solidFill>
                <a:srgbClr val="385D8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8" name="Google Shape;168;p5">
            <a:extLst>
              <a:ext uri="{FF2B5EF4-FFF2-40B4-BE49-F238E27FC236}">
                <a16:creationId xmlns:a16="http://schemas.microsoft.com/office/drawing/2014/main" id="{24AEAF03-0A41-2AE7-1E5D-5D041ACE4253}"/>
              </a:ext>
            </a:extLst>
          </p:cNvPr>
          <p:cNvSpPr txBox="1"/>
          <p:nvPr/>
        </p:nvSpPr>
        <p:spPr>
          <a:xfrm>
            <a:off x="162326" y="3575086"/>
            <a:ext cx="1875592" cy="566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algn="ctr"/>
            <a:r>
              <a:rPr lang="en-US" sz="1800" b="1" dirty="0"/>
              <a:t>Events Organized</a:t>
            </a:r>
          </a:p>
        </p:txBody>
      </p:sp>
      <p:sp>
        <p:nvSpPr>
          <p:cNvPr id="169" name="Google Shape;169;p5">
            <a:extLst>
              <a:ext uri="{FF2B5EF4-FFF2-40B4-BE49-F238E27FC236}">
                <a16:creationId xmlns:a16="http://schemas.microsoft.com/office/drawing/2014/main" id="{22B3B3EF-8305-A669-1A9E-2C6E29617089}"/>
              </a:ext>
            </a:extLst>
          </p:cNvPr>
          <p:cNvSpPr txBox="1"/>
          <p:nvPr/>
        </p:nvSpPr>
        <p:spPr>
          <a:xfrm>
            <a:off x="2327946" y="1992116"/>
            <a:ext cx="6508161" cy="1169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dirty="0"/>
              <a:t>National-level "Inno-Fiesta" organized by IUC-Engineers Without Borders on 21 &amp; 22 June 2022.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2857CC3-BE24-A465-6DAA-CDA397718F9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-10265" t="-50136" r="14369" b="54241"/>
          <a:stretch>
            <a:fillRect/>
          </a:stretch>
        </p:blipFill>
        <p:spPr>
          <a:xfrm>
            <a:off x="2093674" y="2779668"/>
            <a:ext cx="3356170" cy="36612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E292CC8-492A-2F9C-212A-8D937A09AFD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-15874" t="53041" r="15874" b="-53041"/>
          <a:stretch>
            <a:fillRect/>
          </a:stretch>
        </p:blipFill>
        <p:spPr>
          <a:xfrm>
            <a:off x="4848914" y="4664493"/>
            <a:ext cx="4222819" cy="401631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24DDE1E-EB54-4EDC-0F42-DF8AEA1A6B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0369" y="2747335"/>
            <a:ext cx="5195075" cy="1817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4065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6"/>
          <p:cNvSpPr txBox="1">
            <a:spLocks noGrp="1"/>
          </p:cNvSpPr>
          <p:nvPr>
            <p:ph type="title" idx="4294967295"/>
          </p:nvPr>
        </p:nvSpPr>
        <p:spPr>
          <a:xfrm>
            <a:off x="0" y="0"/>
            <a:ext cx="9144000" cy="14478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br>
              <a:rPr lang="en-US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en-US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0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5" name="Google Shape;175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67600" y="24581"/>
            <a:ext cx="1600199" cy="1168158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6"/>
          <p:cNvSpPr/>
          <p:nvPr/>
        </p:nvSpPr>
        <p:spPr>
          <a:xfrm>
            <a:off x="1676400" y="134863"/>
            <a:ext cx="5634036" cy="779537"/>
          </a:xfrm>
          <a:custGeom>
            <a:avLst/>
            <a:gdLst/>
            <a:ahLst/>
            <a:cxnLst/>
            <a:rect l="l" t="t" r="r" b="b"/>
            <a:pathLst>
              <a:path w="5181600" h="914400" extrusionOk="0">
                <a:moveTo>
                  <a:pt x="5181600" y="0"/>
                </a:moveTo>
                <a:lnTo>
                  <a:pt x="0" y="0"/>
                </a:lnTo>
                <a:lnTo>
                  <a:pt x="0" y="914400"/>
                </a:lnTo>
                <a:lnTo>
                  <a:pt x="5181600" y="914400"/>
                </a:lnTo>
                <a:lnTo>
                  <a:pt x="518160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3937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Hyderabad Institute of Technology And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175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Management</a:t>
            </a:r>
            <a:endParaRPr sz="20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7" name="Google Shape;177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13039"/>
            <a:ext cx="1143000" cy="974148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6"/>
          <p:cNvSpPr txBox="1"/>
          <p:nvPr/>
        </p:nvSpPr>
        <p:spPr>
          <a:xfrm>
            <a:off x="8001000" y="1219200"/>
            <a:ext cx="738505" cy="166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 dirty="0">
                <a:solidFill>
                  <a:srgbClr val="9F2800"/>
                </a:solidFill>
                <a:latin typeface="Trebuchet MS"/>
                <a:ea typeface="Trebuchet MS"/>
                <a:cs typeface="Trebuchet MS"/>
                <a:sym typeface="Trebuchet MS"/>
              </a:rPr>
              <a:t>P A G E 9</a:t>
            </a:r>
            <a:endParaRPr sz="1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9" name="Google Shape;179;p6"/>
          <p:cNvSpPr txBox="1"/>
          <p:nvPr/>
        </p:nvSpPr>
        <p:spPr>
          <a:xfrm>
            <a:off x="2286000" y="1981200"/>
            <a:ext cx="6453504" cy="338550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tx1"/>
                </a:solidFill>
              </a:rPr>
              <a:t>The Department of Mechanical Engineering takes pride in announcing that </a:t>
            </a:r>
            <a:r>
              <a:rPr lang="en-US" b="1" dirty="0">
                <a:solidFill>
                  <a:schemeClr val="tx1"/>
                </a:solidFill>
              </a:rPr>
              <a:t>60+ students</a:t>
            </a:r>
            <a:r>
              <a:rPr lang="en-US" dirty="0">
                <a:solidFill>
                  <a:schemeClr val="tx1"/>
                </a:solidFill>
              </a:rPr>
              <a:t> from the 2019–2023 batch have been successfully placed in reputed organizations across core and IT/tech domains.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chemeClr val="tx1"/>
                </a:solidFill>
              </a:rPr>
              <a:t>Core Companies</a:t>
            </a:r>
            <a:r>
              <a:rPr lang="en-US" dirty="0">
                <a:solidFill>
                  <a:schemeClr val="tx1"/>
                </a:solidFill>
              </a:rPr>
              <a:t>: KGN Industries, Adiba Engineering </a:t>
            </a:r>
            <a:r>
              <a:rPr lang="en-US" dirty="0" err="1">
                <a:solidFill>
                  <a:schemeClr val="tx1"/>
                </a:solidFill>
              </a:rPr>
              <a:t>Equipments</a:t>
            </a:r>
            <a:r>
              <a:rPr lang="en-US" dirty="0">
                <a:solidFill>
                  <a:schemeClr val="tx1"/>
                </a:solidFill>
              </a:rPr>
              <a:t>, Accordion Technologies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chemeClr val="tx1"/>
                </a:solidFill>
              </a:rPr>
              <a:t>IT/Tech Companies</a:t>
            </a:r>
            <a:r>
              <a:rPr lang="en-US" dirty="0">
                <a:solidFill>
                  <a:schemeClr val="tx1"/>
                </a:solidFill>
              </a:rPr>
              <a:t>: Capgemini, </a:t>
            </a:r>
            <a:r>
              <a:rPr lang="en-US" dirty="0" err="1">
                <a:solidFill>
                  <a:schemeClr val="tx1"/>
                </a:solidFill>
              </a:rPr>
              <a:t>Intellipaat</a:t>
            </a:r>
            <a:r>
              <a:rPr lang="en-US" dirty="0">
                <a:solidFill>
                  <a:schemeClr val="tx1"/>
                </a:solidFill>
              </a:rPr>
              <a:t>, TCS, </a:t>
            </a:r>
            <a:r>
              <a:rPr lang="en-US" dirty="0" err="1">
                <a:solidFill>
                  <a:schemeClr val="tx1"/>
                </a:solidFill>
              </a:rPr>
              <a:t>Kreeti</a:t>
            </a:r>
            <a:r>
              <a:rPr lang="en-US" dirty="0">
                <a:solidFill>
                  <a:schemeClr val="tx1"/>
                </a:solidFill>
              </a:rPr>
              <a:t> Technologies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chemeClr val="tx1"/>
                </a:solidFill>
              </a:rPr>
              <a:t>Noteworthy Achievers</a:t>
            </a:r>
            <a:r>
              <a:rPr lang="en-US" dirty="0">
                <a:solidFill>
                  <a:schemeClr val="tx1"/>
                </a:solidFill>
              </a:rPr>
              <a:t>: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tx1"/>
                </a:solidFill>
              </a:rPr>
              <a:t>Himanish Dutt</a:t>
            </a:r>
            <a:r>
              <a:rPr lang="en-US" dirty="0">
                <a:solidFill>
                  <a:schemeClr val="tx1"/>
                </a:solidFill>
              </a:rPr>
              <a:t> – </a:t>
            </a:r>
            <a:r>
              <a:rPr lang="en-US" dirty="0" err="1">
                <a:solidFill>
                  <a:schemeClr val="tx1"/>
                </a:solidFill>
              </a:rPr>
              <a:t>Intellipaat</a:t>
            </a:r>
            <a:endParaRPr lang="en-US" dirty="0">
              <a:solidFill>
                <a:schemeClr val="tx1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tx1"/>
                </a:solidFill>
              </a:rPr>
              <a:t>P. Srikanth</a:t>
            </a:r>
            <a:r>
              <a:rPr lang="en-US" dirty="0">
                <a:solidFill>
                  <a:schemeClr val="tx1"/>
                </a:solidFill>
              </a:rPr>
              <a:t> – </a:t>
            </a:r>
            <a:r>
              <a:rPr lang="en-US" dirty="0" err="1">
                <a:solidFill>
                  <a:schemeClr val="tx1"/>
                </a:solidFill>
              </a:rPr>
              <a:t>Kreeti</a:t>
            </a:r>
            <a:r>
              <a:rPr lang="en-US" dirty="0">
                <a:solidFill>
                  <a:schemeClr val="tx1"/>
                </a:solidFill>
              </a:rPr>
              <a:t> Technologies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tx1"/>
                </a:solidFill>
              </a:rPr>
              <a:t>T.M. Aravind</a:t>
            </a:r>
            <a:r>
              <a:rPr lang="en-US" dirty="0">
                <a:solidFill>
                  <a:schemeClr val="tx1"/>
                </a:solidFill>
              </a:rPr>
              <a:t> – </a:t>
            </a:r>
            <a:r>
              <a:rPr lang="en-US" dirty="0" err="1">
                <a:solidFill>
                  <a:schemeClr val="tx1"/>
                </a:solidFill>
              </a:rPr>
              <a:t>Intellipaat</a:t>
            </a:r>
            <a:endParaRPr lang="en-US" dirty="0">
              <a:solidFill>
                <a:schemeClr val="tx1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tx1"/>
                </a:solidFill>
              </a:rPr>
              <a:t>B. Lahari</a:t>
            </a:r>
            <a:r>
              <a:rPr lang="en-US" dirty="0">
                <a:solidFill>
                  <a:schemeClr val="tx1"/>
                </a:solidFill>
              </a:rPr>
              <a:t> – Accordion Technologies</a:t>
            </a:r>
          </a:p>
          <a:p>
            <a:pPr algn="just"/>
            <a:endParaRPr lang="en-US" dirty="0">
              <a:solidFill>
                <a:schemeClr val="tx1"/>
              </a:solidFill>
            </a:endParaRPr>
          </a:p>
          <a:p>
            <a:pPr algn="just"/>
            <a:r>
              <a:rPr lang="en-US" dirty="0">
                <a:solidFill>
                  <a:schemeClr val="tx1"/>
                </a:solidFill>
              </a:rPr>
              <a:t>These placements reflect the department’s dedication toward skill development, industry readiness, and holistic student growth.</a:t>
            </a:r>
          </a:p>
          <a:p>
            <a:pPr marL="285750" lvl="0" indent="-285750" algn="just">
              <a:buClr>
                <a:srgbClr val="F2F2F2"/>
              </a:buClr>
              <a:buSzPts val="1800"/>
              <a:buFont typeface="Noto Sans Symbols"/>
              <a:buChar char="❖"/>
            </a:pPr>
            <a:endParaRPr sz="1800" b="0" i="0" u="none" strike="noStrike" cap="none" dirty="0">
              <a:solidFill>
                <a:schemeClr val="bg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80" name="Google Shape;180;p6"/>
          <p:cNvGrpSpPr/>
          <p:nvPr/>
        </p:nvGrpSpPr>
        <p:grpSpPr>
          <a:xfrm>
            <a:off x="146737" y="3062168"/>
            <a:ext cx="1785580" cy="1113017"/>
            <a:chOff x="114299" y="2971799"/>
            <a:chExt cx="1905762" cy="1069086"/>
          </a:xfrm>
        </p:grpSpPr>
        <p:sp>
          <p:nvSpPr>
            <p:cNvPr id="181" name="Google Shape;181;p6"/>
            <p:cNvSpPr/>
            <p:nvPr/>
          </p:nvSpPr>
          <p:spPr>
            <a:xfrm>
              <a:off x="114299" y="2971799"/>
              <a:ext cx="1905000" cy="1066800"/>
            </a:xfrm>
            <a:custGeom>
              <a:avLst/>
              <a:gdLst/>
              <a:ahLst/>
              <a:cxnLst/>
              <a:rect l="l" t="t" r="r" b="b"/>
              <a:pathLst>
                <a:path w="1905000" h="1066800" extrusionOk="0">
                  <a:moveTo>
                    <a:pt x="1727200" y="0"/>
                  </a:moveTo>
                  <a:lnTo>
                    <a:pt x="177800" y="0"/>
                  </a:lnTo>
                  <a:lnTo>
                    <a:pt x="130530" y="6350"/>
                  </a:lnTo>
                  <a:lnTo>
                    <a:pt x="88061" y="24257"/>
                  </a:lnTo>
                  <a:lnTo>
                    <a:pt x="52069" y="52070"/>
                  </a:lnTo>
                  <a:lnTo>
                    <a:pt x="24269" y="88011"/>
                  </a:lnTo>
                  <a:lnTo>
                    <a:pt x="6351" y="130555"/>
                  </a:lnTo>
                  <a:lnTo>
                    <a:pt x="0" y="177800"/>
                  </a:lnTo>
                  <a:lnTo>
                    <a:pt x="0" y="889000"/>
                  </a:lnTo>
                  <a:lnTo>
                    <a:pt x="6351" y="936244"/>
                  </a:lnTo>
                  <a:lnTo>
                    <a:pt x="24269" y="978788"/>
                  </a:lnTo>
                  <a:lnTo>
                    <a:pt x="52069" y="1014730"/>
                  </a:lnTo>
                  <a:lnTo>
                    <a:pt x="88061" y="1042543"/>
                  </a:lnTo>
                  <a:lnTo>
                    <a:pt x="130530" y="1060450"/>
                  </a:lnTo>
                  <a:lnTo>
                    <a:pt x="177800" y="1066800"/>
                  </a:lnTo>
                  <a:lnTo>
                    <a:pt x="1727200" y="1066800"/>
                  </a:lnTo>
                  <a:lnTo>
                    <a:pt x="1774444" y="1060450"/>
                  </a:lnTo>
                  <a:lnTo>
                    <a:pt x="1816989" y="1042543"/>
                  </a:lnTo>
                  <a:lnTo>
                    <a:pt x="1852930" y="1014730"/>
                  </a:lnTo>
                  <a:lnTo>
                    <a:pt x="1880743" y="978788"/>
                  </a:lnTo>
                  <a:lnTo>
                    <a:pt x="1898650" y="936244"/>
                  </a:lnTo>
                  <a:lnTo>
                    <a:pt x="1905000" y="889000"/>
                  </a:lnTo>
                  <a:lnTo>
                    <a:pt x="1905000" y="177800"/>
                  </a:lnTo>
                  <a:lnTo>
                    <a:pt x="1898650" y="130555"/>
                  </a:lnTo>
                  <a:lnTo>
                    <a:pt x="1880743" y="88011"/>
                  </a:lnTo>
                  <a:lnTo>
                    <a:pt x="1852930" y="52070"/>
                  </a:lnTo>
                  <a:lnTo>
                    <a:pt x="1816989" y="24257"/>
                  </a:lnTo>
                  <a:lnTo>
                    <a:pt x="1774444" y="6350"/>
                  </a:lnTo>
                  <a:lnTo>
                    <a:pt x="1727200" y="0"/>
                  </a:lnTo>
                  <a:close/>
                </a:path>
              </a:pathLst>
            </a:cu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lvl="0" algn="ctr">
                <a:buSzPts val="1800"/>
              </a:pPr>
              <a:r>
                <a:rPr lang="en-US" sz="20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PLACEMENT</a:t>
              </a:r>
              <a:r>
                <a:rPr lang="en-US" sz="1600" b="1" dirty="0"/>
                <a:t> ACHIEVEMENTS </a:t>
              </a:r>
              <a:endParaRPr sz="1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6"/>
            <p:cNvSpPr/>
            <p:nvPr/>
          </p:nvSpPr>
          <p:spPr>
            <a:xfrm>
              <a:off x="115061" y="2974085"/>
              <a:ext cx="1905000" cy="1066800"/>
            </a:xfrm>
            <a:custGeom>
              <a:avLst/>
              <a:gdLst/>
              <a:ahLst/>
              <a:cxnLst/>
              <a:rect l="l" t="t" r="r" b="b"/>
              <a:pathLst>
                <a:path w="1905000" h="1066800" extrusionOk="0">
                  <a:moveTo>
                    <a:pt x="0" y="177800"/>
                  </a:moveTo>
                  <a:lnTo>
                    <a:pt x="6351" y="130555"/>
                  </a:lnTo>
                  <a:lnTo>
                    <a:pt x="24269" y="88011"/>
                  </a:lnTo>
                  <a:lnTo>
                    <a:pt x="52069" y="52069"/>
                  </a:lnTo>
                  <a:lnTo>
                    <a:pt x="88061" y="24256"/>
                  </a:lnTo>
                  <a:lnTo>
                    <a:pt x="130530" y="6350"/>
                  </a:lnTo>
                  <a:lnTo>
                    <a:pt x="177799" y="0"/>
                  </a:lnTo>
                  <a:lnTo>
                    <a:pt x="1727200" y="0"/>
                  </a:lnTo>
                  <a:lnTo>
                    <a:pt x="1774444" y="6350"/>
                  </a:lnTo>
                  <a:lnTo>
                    <a:pt x="1816989" y="24256"/>
                  </a:lnTo>
                  <a:lnTo>
                    <a:pt x="1852930" y="52069"/>
                  </a:lnTo>
                  <a:lnTo>
                    <a:pt x="1880743" y="88011"/>
                  </a:lnTo>
                  <a:lnTo>
                    <a:pt x="1898650" y="130555"/>
                  </a:lnTo>
                  <a:lnTo>
                    <a:pt x="1905000" y="177800"/>
                  </a:lnTo>
                  <a:lnTo>
                    <a:pt x="1905000" y="889000"/>
                  </a:lnTo>
                  <a:lnTo>
                    <a:pt x="1898650" y="936244"/>
                  </a:lnTo>
                  <a:lnTo>
                    <a:pt x="1880743" y="978788"/>
                  </a:lnTo>
                  <a:lnTo>
                    <a:pt x="1852930" y="1014730"/>
                  </a:lnTo>
                  <a:lnTo>
                    <a:pt x="1816989" y="1042543"/>
                  </a:lnTo>
                  <a:lnTo>
                    <a:pt x="1774444" y="1060450"/>
                  </a:lnTo>
                  <a:lnTo>
                    <a:pt x="1727200" y="1066800"/>
                  </a:lnTo>
                  <a:lnTo>
                    <a:pt x="177799" y="1066800"/>
                  </a:lnTo>
                  <a:lnTo>
                    <a:pt x="130530" y="1060450"/>
                  </a:lnTo>
                  <a:lnTo>
                    <a:pt x="88061" y="1042543"/>
                  </a:lnTo>
                  <a:lnTo>
                    <a:pt x="52069" y="1014730"/>
                  </a:lnTo>
                  <a:lnTo>
                    <a:pt x="24269" y="978788"/>
                  </a:lnTo>
                  <a:lnTo>
                    <a:pt x="6351" y="936244"/>
                  </a:lnTo>
                  <a:lnTo>
                    <a:pt x="0" y="889000"/>
                  </a:lnTo>
                  <a:lnTo>
                    <a:pt x="0" y="177800"/>
                  </a:lnTo>
                  <a:close/>
                </a:path>
              </a:pathLst>
            </a:custGeom>
            <a:noFill/>
            <a:ln w="25900" cap="flat" cmpd="sng">
              <a:solidFill>
                <a:srgbClr val="385D8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3" name="Google Shape;183;p6"/>
          <p:cNvSpPr txBox="1"/>
          <p:nvPr/>
        </p:nvSpPr>
        <p:spPr>
          <a:xfrm>
            <a:off x="338734" y="1710690"/>
            <a:ext cx="1320165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NEWS LETTER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76A71F-D9DC-B394-9381-0D5C12C6289A}"/>
              </a:ext>
            </a:extLst>
          </p:cNvPr>
          <p:cNvSpPr txBox="1"/>
          <p:nvPr/>
        </p:nvSpPr>
        <p:spPr>
          <a:xfrm>
            <a:off x="2286000" y="6188072"/>
            <a:ext cx="71599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>
                <a:solidFill>
                  <a:schemeClr val="bg1"/>
                </a:solidFill>
              </a:rPr>
              <a:t>For feedback or to contribute to the next issue, contact: </a:t>
            </a:r>
            <a:r>
              <a:rPr lang="en-US" b="1" dirty="0">
                <a:solidFill>
                  <a:schemeClr val="bg1"/>
                </a:solidFill>
              </a:rPr>
              <a:t>mechengg@hitam.org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820</Words>
  <Application>Microsoft Office PowerPoint</Application>
  <PresentationFormat>On-screen Show (4:3)</PresentationFormat>
  <Paragraphs>111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Calibri</vt:lpstr>
      <vt:lpstr>Courier New</vt:lpstr>
      <vt:lpstr>Noto Sans Symbols</vt:lpstr>
      <vt:lpstr>Times New Roman</vt:lpstr>
      <vt:lpstr>Trebuchet MS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Hyderabad Institute of Technology And Management</vt:lpstr>
      <vt:lpstr>Hyderabad Institute of Technology And Management</vt:lpstr>
      <vt:lpstr>Hyderabad Institute of Technology And Management</vt:lpstr>
      <vt:lpstr>Hyderabad Institute of Technology And Management</vt:lpstr>
      <vt:lpstr>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Admin</dc:creator>
  <cp:lastModifiedBy>Zuriah Saif</cp:lastModifiedBy>
  <cp:revision>11</cp:revision>
  <dcterms:created xsi:type="dcterms:W3CDTF">2024-10-01T07:02:06Z</dcterms:created>
  <dcterms:modified xsi:type="dcterms:W3CDTF">2025-07-23T07:11:22Z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2022-05-23T00:00:00Z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2024-10-01T00:00:00Z</vt:filetime>
  </property>
</Properties>
</file>