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jatuse8QCa5vDCKls+INGkUJQU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7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18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6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/>
          <p:nvPr/>
        </p:nvSpPr>
        <p:spPr>
          <a:xfrm>
            <a:off x="0" y="1447799"/>
            <a:ext cx="9144000" cy="5410200"/>
          </a:xfrm>
          <a:custGeom>
            <a:rect b="b" l="l" r="r" t="t"/>
            <a:pathLst>
              <a:path extrusionOk="0" h="5410200" w="914400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/>
          <p:nvPr/>
        </p:nvSpPr>
        <p:spPr>
          <a:xfrm>
            <a:off x="0" y="1447799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3"/>
          <p:cNvSpPr/>
          <p:nvPr/>
        </p:nvSpPr>
        <p:spPr>
          <a:xfrm>
            <a:off x="0" y="1447799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cap="flat" cmpd="sng" w="9525">
            <a:solidFill>
              <a:srgbClr val="95B8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3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subTitle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/>
          <p:nvPr/>
        </p:nvSpPr>
        <p:spPr>
          <a:xfrm>
            <a:off x="0" y="1447799"/>
            <a:ext cx="9144000" cy="5410200"/>
          </a:xfrm>
          <a:custGeom>
            <a:rect b="b" l="l" r="r" t="t"/>
            <a:pathLst>
              <a:path extrusionOk="0" h="5410200" w="914400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1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" type="body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12.jpg"/><Relationship Id="rId6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5.pn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5.png"/><Relationship Id="rId6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.jp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9144000" cy="1447800"/>
          </a:xfrm>
          <a:custGeom>
            <a:rect b="b" l="l" r="r" t="t"/>
            <a:pathLst>
              <a:path extrusionOk="0" h="1447800" w="914400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3121914" y="1141602"/>
            <a:ext cx="43458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Volume </a:t>
            </a:r>
            <a:r>
              <a:rPr b="1" lang="en-US" sz="120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b="1" i="0" lang="en-US" sz="1200" u="none" cap="none" strike="noStrik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-ISSUE of January 2021- June 2021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" name="Google Shape;51;p1"/>
          <p:cNvGrpSpPr/>
          <p:nvPr/>
        </p:nvGrpSpPr>
        <p:grpSpPr>
          <a:xfrm>
            <a:off x="2133599" y="0"/>
            <a:ext cx="7010401" cy="1069086"/>
            <a:chOff x="2133599" y="0"/>
            <a:chExt cx="7010401" cy="1069086"/>
          </a:xfrm>
        </p:grpSpPr>
        <p:pic>
          <p:nvPicPr>
            <p:cNvPr id="52" name="Google Shape;52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600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1"/>
            <p:cNvSpPr/>
            <p:nvPr/>
          </p:nvSpPr>
          <p:spPr>
            <a:xfrm>
              <a:off x="2133599" y="152400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135885" y="154686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399"/>
                  </a:moveTo>
                  <a:lnTo>
                    <a:pt x="5181600" y="914399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1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7150">
            <a:spAutoFit/>
          </a:bodyPr>
          <a:lstStyle/>
          <a:p>
            <a:pPr indent="0" lvl="0" marL="0" marR="57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0"/>
            <a:ext cx="1447800" cy="142951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490727" y="2320401"/>
            <a:ext cx="870585" cy="197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9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" y="1429512"/>
            <a:ext cx="4781421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0" y="4038600"/>
            <a:ext cx="9144000" cy="205634"/>
          </a:xfrm>
          <a:prstGeom prst="rect">
            <a:avLst/>
          </a:prstGeom>
          <a:solidFill>
            <a:srgbClr val="097A1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36830" marR="0" rtl="0" algn="ctr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 of  Mechanical Engineering News Letter 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6236" y="4436071"/>
            <a:ext cx="4376758" cy="2175041"/>
          </a:xfrm>
          <a:custGeom>
            <a:rect b="b" l="l" r="r" t="t"/>
            <a:pathLst>
              <a:path extrusionOk="0" h="1676400" w="4191000">
                <a:moveTo>
                  <a:pt x="3831716" y="0"/>
                </a:moveTo>
                <a:lnTo>
                  <a:pt x="359359" y="0"/>
                </a:lnTo>
                <a:lnTo>
                  <a:pt x="263817" y="7366"/>
                </a:lnTo>
                <a:lnTo>
                  <a:pt x="177977" y="28320"/>
                </a:lnTo>
                <a:lnTo>
                  <a:pt x="105244" y="60579"/>
                </a:lnTo>
                <a:lnTo>
                  <a:pt x="49060" y="102488"/>
                </a:lnTo>
                <a:lnTo>
                  <a:pt x="12827" y="152019"/>
                </a:lnTo>
                <a:lnTo>
                  <a:pt x="0" y="207010"/>
                </a:lnTo>
                <a:lnTo>
                  <a:pt x="0" y="1469402"/>
                </a:lnTo>
                <a:lnTo>
                  <a:pt x="12827" y="1524431"/>
                </a:lnTo>
                <a:lnTo>
                  <a:pt x="49060" y="1573872"/>
                </a:lnTo>
                <a:lnTo>
                  <a:pt x="105244" y="1615770"/>
                </a:lnTo>
                <a:lnTo>
                  <a:pt x="177977" y="1648142"/>
                </a:lnTo>
                <a:lnTo>
                  <a:pt x="263817" y="1669008"/>
                </a:lnTo>
                <a:lnTo>
                  <a:pt x="359359" y="1676400"/>
                </a:lnTo>
                <a:lnTo>
                  <a:pt x="3831716" y="1676400"/>
                </a:lnTo>
                <a:lnTo>
                  <a:pt x="3927221" y="1669008"/>
                </a:lnTo>
                <a:lnTo>
                  <a:pt x="4013073" y="1648142"/>
                </a:lnTo>
                <a:lnTo>
                  <a:pt x="4085716" y="1615770"/>
                </a:lnTo>
                <a:lnTo>
                  <a:pt x="4141978" y="1573872"/>
                </a:lnTo>
                <a:lnTo>
                  <a:pt x="4178173" y="1524431"/>
                </a:lnTo>
                <a:lnTo>
                  <a:pt x="4191000" y="1469402"/>
                </a:lnTo>
                <a:lnTo>
                  <a:pt x="4191000" y="207010"/>
                </a:lnTo>
                <a:lnTo>
                  <a:pt x="4178173" y="152019"/>
                </a:lnTo>
                <a:lnTo>
                  <a:pt x="4141978" y="102488"/>
                </a:lnTo>
                <a:lnTo>
                  <a:pt x="4085716" y="60579"/>
                </a:lnTo>
                <a:lnTo>
                  <a:pt x="4013073" y="28320"/>
                </a:lnTo>
                <a:lnTo>
                  <a:pt x="3927221" y="7366"/>
                </a:lnTo>
                <a:lnTo>
                  <a:pt x="3831716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516606" y="5016663"/>
            <a:ext cx="4224020" cy="641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Editorial Team</a:t>
            </a:r>
            <a:r>
              <a:rPr b="1" i="1" lang="en-US" sz="12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Mr Y Anil Reddy</a:t>
            </a:r>
            <a:r>
              <a:rPr b="1" i="1" lang="en-US" sz="14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(Editor-in-chief).</a:t>
            </a:r>
            <a:endParaRPr b="0" i="0" sz="1400" u="none" cap="none" strike="noStrike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568475" y="5768852"/>
            <a:ext cx="3365170" cy="228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 Akshay Kumar &amp; C Manoj</a:t>
            </a:r>
            <a:endParaRPr b="0" i="0" sz="1400" u="none" cap="none" strike="noStrike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766461" y="5778891"/>
            <a:ext cx="1167184" cy="228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</a:t>
            </a:r>
            <a:r>
              <a:rPr b="1" i="1" lang="en-US" sz="12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2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5234565" y="4386871"/>
            <a:ext cx="3886200" cy="2101900"/>
          </a:xfrm>
          <a:custGeom>
            <a:rect b="b" l="l" r="r" t="t"/>
            <a:pathLst>
              <a:path extrusionOk="0" h="1676400" w="3505200">
                <a:moveTo>
                  <a:pt x="3173349" y="0"/>
                </a:moveTo>
                <a:lnTo>
                  <a:pt x="331850" y="0"/>
                </a:lnTo>
                <a:lnTo>
                  <a:pt x="243586" y="7366"/>
                </a:lnTo>
                <a:lnTo>
                  <a:pt x="164337" y="28193"/>
                </a:lnTo>
                <a:lnTo>
                  <a:pt x="97154" y="60579"/>
                </a:lnTo>
                <a:lnTo>
                  <a:pt x="45338" y="102488"/>
                </a:lnTo>
                <a:lnTo>
                  <a:pt x="11811" y="152019"/>
                </a:lnTo>
                <a:lnTo>
                  <a:pt x="0" y="207010"/>
                </a:lnTo>
                <a:lnTo>
                  <a:pt x="0" y="1469415"/>
                </a:lnTo>
                <a:lnTo>
                  <a:pt x="11811" y="1524431"/>
                </a:lnTo>
                <a:lnTo>
                  <a:pt x="45338" y="1573872"/>
                </a:lnTo>
                <a:lnTo>
                  <a:pt x="97154" y="1615770"/>
                </a:lnTo>
                <a:lnTo>
                  <a:pt x="164337" y="1648142"/>
                </a:lnTo>
                <a:lnTo>
                  <a:pt x="243586" y="1669008"/>
                </a:lnTo>
                <a:lnTo>
                  <a:pt x="331850" y="1676400"/>
                </a:lnTo>
                <a:lnTo>
                  <a:pt x="3173349" y="1676400"/>
                </a:lnTo>
                <a:lnTo>
                  <a:pt x="3261614" y="1669008"/>
                </a:lnTo>
                <a:lnTo>
                  <a:pt x="3340861" y="1648142"/>
                </a:lnTo>
                <a:lnTo>
                  <a:pt x="3408045" y="1615770"/>
                </a:lnTo>
                <a:lnTo>
                  <a:pt x="3459860" y="1573872"/>
                </a:lnTo>
                <a:lnTo>
                  <a:pt x="3493389" y="1524431"/>
                </a:lnTo>
                <a:lnTo>
                  <a:pt x="3505200" y="1469415"/>
                </a:lnTo>
                <a:lnTo>
                  <a:pt x="3505200" y="207010"/>
                </a:lnTo>
                <a:lnTo>
                  <a:pt x="3493389" y="152019"/>
                </a:lnTo>
                <a:lnTo>
                  <a:pt x="3459860" y="102488"/>
                </a:lnTo>
                <a:lnTo>
                  <a:pt x="3408045" y="60579"/>
                </a:lnTo>
                <a:lnTo>
                  <a:pt x="3340861" y="28193"/>
                </a:lnTo>
                <a:lnTo>
                  <a:pt x="3261614" y="7366"/>
                </a:lnTo>
                <a:lnTo>
                  <a:pt x="3173349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5654935" y="4702174"/>
            <a:ext cx="3045460" cy="644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60960" marR="0" rtl="0" algn="l">
              <a:lnSpc>
                <a:spcPct val="114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Chief Patrons :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82550" lvl="0" marL="94615" marR="0" rtl="0" algn="l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b="1" i="0" lang="en-US" sz="14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Sri.Prashanth Arutla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1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Chairman Royal Educational Society</a:t>
            </a:r>
            <a:r>
              <a:rPr b="1" i="0" lang="en-US" sz="12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2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5692984" y="5599320"/>
            <a:ext cx="3211577" cy="412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82550" lvl="0" marL="94615" marR="57531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b="1" i="0" lang="en-US" sz="14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Dr.Rajesh Panakala</a:t>
            </a:r>
            <a:endParaRPr b="0" i="0" sz="14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48665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Principal,HITAM</a:t>
            </a:r>
            <a:endParaRPr b="0" i="0" sz="12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04847" y="1398214"/>
            <a:ext cx="4439153" cy="2645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>
            <a:off x="0" y="1447799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oogle Shape;74;p2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75" name="Google Shape;75;p2"/>
            <p:cNvSpPr/>
            <p:nvPr/>
          </p:nvSpPr>
          <p:spPr>
            <a:xfrm>
              <a:off x="0" y="1447799"/>
              <a:ext cx="2133600" cy="5410200"/>
            </a:xfrm>
            <a:custGeom>
              <a:rect b="b" l="l" r="r" t="t"/>
              <a:pathLst>
                <a:path extrusionOk="0" h="5410200" w="213360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cap="flat" cmpd="sng" w="9525">
              <a:solidFill>
                <a:srgbClr val="95B8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0" y="0"/>
              <a:ext cx="9144000" cy="1447800"/>
            </a:xfrm>
            <a:custGeom>
              <a:rect b="b" l="l" r="r" t="t"/>
              <a:pathLst>
                <a:path extrusionOk="0" h="1447800" w="914400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86355" y="1463039"/>
              <a:ext cx="7057643" cy="1787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2"/>
            <p:cNvSpPr/>
            <p:nvPr/>
          </p:nvSpPr>
          <p:spPr>
            <a:xfrm>
              <a:off x="2133600" y="1490472"/>
              <a:ext cx="7010400" cy="1692910"/>
            </a:xfrm>
            <a:custGeom>
              <a:rect b="b" l="l" r="r" t="t"/>
              <a:pathLst>
                <a:path extrusionOk="0" h="1692910" w="7010400">
                  <a:moveTo>
                    <a:pt x="7010400" y="0"/>
                  </a:moveTo>
                  <a:lnTo>
                    <a:pt x="0" y="0"/>
                  </a:lnTo>
                  <a:lnTo>
                    <a:pt x="0" y="1692782"/>
                  </a:lnTo>
                  <a:lnTo>
                    <a:pt x="7010400" y="1692782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133600" y="1490472"/>
              <a:ext cx="7010400" cy="1692910"/>
            </a:xfrm>
            <a:custGeom>
              <a:rect b="b" l="l" r="r" t="t"/>
              <a:pathLst>
                <a:path extrusionOk="0" h="1692910" w="7010400">
                  <a:moveTo>
                    <a:pt x="0" y="1692782"/>
                  </a:moveTo>
                  <a:lnTo>
                    <a:pt x="7010400" y="1692782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92782"/>
                  </a:lnTo>
                  <a:close/>
                </a:path>
              </a:pathLst>
            </a:custGeom>
            <a:noFill/>
            <a:ln cap="flat" cmpd="sng" w="9525">
              <a:solidFill>
                <a:srgbClr val="477B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Google Shape;82;p2"/>
          <p:cNvSpPr txBox="1"/>
          <p:nvPr/>
        </p:nvSpPr>
        <p:spPr>
          <a:xfrm>
            <a:off x="338734" y="1456690"/>
            <a:ext cx="8621395" cy="17158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886585" marR="0" rtl="0" algn="l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Institute:-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886585" marR="5080" rtl="0" algn="l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“To  be a role model technological university of national repute that imparts research-based multi-disciplinary competencies in students to enable their career aspirations and contribute to society. 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86585" marR="5080" rtl="0" algn="l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" name="Google Shape;83;p2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84" name="Google Shape;84;p2"/>
            <p:cNvSpPr/>
            <p:nvPr/>
          </p:nvSpPr>
          <p:spPr>
            <a:xfrm>
              <a:off x="0" y="2743199"/>
              <a:ext cx="2057400" cy="1524000"/>
            </a:xfrm>
            <a:custGeom>
              <a:rect b="b" l="l" r="r" t="t"/>
              <a:pathLst>
                <a:path extrusionOk="0" h="1524000" w="205740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285" y="2745485"/>
              <a:ext cx="2057400" cy="1524000"/>
            </a:xfrm>
            <a:custGeom>
              <a:rect b="b" l="l" r="r" t="t"/>
              <a:pathLst>
                <a:path extrusionOk="0" h="1524000" w="205740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cap="flat" cmpd="sng" w="259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2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75285" lvl="0" marL="38735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Institute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2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89" name="Google Shape;89;p2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35885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7150">
            <a:spAutoFit/>
          </a:bodyPr>
          <a:lstStyle/>
          <a:p>
            <a:pPr indent="0" lvl="0" marL="0" marR="57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>
            <a:off x="2086355" y="3384803"/>
            <a:ext cx="7057644" cy="3473578"/>
            <a:chOff x="2086355" y="3384803"/>
            <a:chExt cx="7057644" cy="3473578"/>
          </a:xfrm>
        </p:grpSpPr>
        <p:pic>
          <p:nvPicPr>
            <p:cNvPr id="93" name="Google Shape;93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86355" y="3384803"/>
              <a:ext cx="7057643" cy="3473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2"/>
            <p:cNvSpPr/>
            <p:nvPr/>
          </p:nvSpPr>
          <p:spPr>
            <a:xfrm>
              <a:off x="2133599" y="3412236"/>
              <a:ext cx="7010400" cy="3446145"/>
            </a:xfrm>
            <a:custGeom>
              <a:rect b="b" l="l" r="r" t="t"/>
              <a:pathLst>
                <a:path extrusionOk="0" h="3446145" w="7010400">
                  <a:moveTo>
                    <a:pt x="7010400" y="0"/>
                  </a:moveTo>
                  <a:lnTo>
                    <a:pt x="0" y="0"/>
                  </a:lnTo>
                  <a:lnTo>
                    <a:pt x="0" y="3445637"/>
                  </a:lnTo>
                  <a:lnTo>
                    <a:pt x="7010400" y="3445637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133599" y="3412236"/>
              <a:ext cx="7010400" cy="3446145"/>
            </a:xfrm>
            <a:custGeom>
              <a:rect b="b" l="l" r="r" t="t"/>
              <a:pathLst>
                <a:path extrusionOk="0" h="3446145" w="7010400">
                  <a:moveTo>
                    <a:pt x="0" y="3445637"/>
                  </a:moveTo>
                  <a:lnTo>
                    <a:pt x="7010400" y="3445637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3445637"/>
                  </a:lnTo>
                  <a:close/>
                </a:path>
              </a:pathLst>
            </a:custGeom>
            <a:noFill/>
            <a:ln cap="flat" cmpd="sng" w="9525">
              <a:solidFill>
                <a:srgbClr val="477B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2212085" y="3463544"/>
            <a:ext cx="194945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Institute:-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212085" y="4019753"/>
            <a:ext cx="6555105" cy="4041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students’ competencies through HITAM’s ‘Doing Engineering’ approach with relevant curriculum, pedagogy and assessment.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Collaborate with industry and institutions for capacity building in research, innovation and real time knowledge.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employability skills for emerging trends and societal needs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 by adopting NEP 2020 and improving accreditations &amp;amp; national rankings.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0" y="-18466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1447799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-1" y="8454"/>
            <a:ext cx="9144000" cy="6857999"/>
            <a:chOff x="0" y="0"/>
            <a:chExt cx="9144000" cy="6857999"/>
          </a:xfrm>
        </p:grpSpPr>
        <p:sp>
          <p:nvSpPr>
            <p:cNvPr id="105" name="Google Shape;105;p3"/>
            <p:cNvSpPr/>
            <p:nvPr/>
          </p:nvSpPr>
          <p:spPr>
            <a:xfrm>
              <a:off x="0" y="1447799"/>
              <a:ext cx="2133600" cy="5410200"/>
            </a:xfrm>
            <a:custGeom>
              <a:rect b="b" l="l" r="r" t="t"/>
              <a:pathLst>
                <a:path extrusionOk="0" h="5410200" w="213360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cap="flat" cmpd="sng" w="9525">
              <a:solidFill>
                <a:srgbClr val="95B8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0" y="0"/>
              <a:ext cx="9144000" cy="1447800"/>
            </a:xfrm>
            <a:custGeom>
              <a:rect b="b" l="l" r="r" t="t"/>
              <a:pathLst>
                <a:path extrusionOk="0" h="1447800" w="914400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" name="Google Shape;10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86355" y="1493519"/>
              <a:ext cx="7057643" cy="172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3"/>
            <p:cNvSpPr/>
            <p:nvPr/>
          </p:nvSpPr>
          <p:spPr>
            <a:xfrm>
              <a:off x="2112825" y="1510665"/>
              <a:ext cx="7010400" cy="1631950"/>
            </a:xfrm>
            <a:custGeom>
              <a:rect b="b" l="l" r="r" t="t"/>
              <a:pathLst>
                <a:path extrusionOk="0" h="1631950" w="7010400">
                  <a:moveTo>
                    <a:pt x="7010400" y="0"/>
                  </a:moveTo>
                  <a:lnTo>
                    <a:pt x="0" y="0"/>
                  </a:lnTo>
                  <a:lnTo>
                    <a:pt x="0" y="1631823"/>
                  </a:lnTo>
                  <a:lnTo>
                    <a:pt x="7010400" y="1631823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133600" y="1520952"/>
              <a:ext cx="7010400" cy="1631950"/>
            </a:xfrm>
            <a:custGeom>
              <a:rect b="b" l="l" r="r" t="t"/>
              <a:pathLst>
                <a:path extrusionOk="0" h="1631950" w="7010400">
                  <a:moveTo>
                    <a:pt x="0" y="1631823"/>
                  </a:moveTo>
                  <a:lnTo>
                    <a:pt x="7010400" y="1631823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31823"/>
                  </a:lnTo>
                  <a:close/>
                </a:path>
              </a:pathLst>
            </a:custGeom>
            <a:noFill/>
            <a:ln cap="flat" cmpd="sng" w="9525">
              <a:solidFill>
                <a:srgbClr val="477B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2286000" y="1501973"/>
            <a:ext cx="6407530" cy="1339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Department:-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be a globally recognized hub for mechanical engineering education and    research, driving transformative solutions in energy, manufacturing, robotics, and sustainable design. We strive to cultivate a diverse community of engineers who lead with creativity, integrity, and a commitment to improving society through engineering innovation</a:t>
            </a:r>
            <a:r>
              <a:rPr b="0" i="1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114" name="Google Shape;114;p3"/>
            <p:cNvSpPr/>
            <p:nvPr/>
          </p:nvSpPr>
          <p:spPr>
            <a:xfrm>
              <a:off x="0" y="2743199"/>
              <a:ext cx="2057400" cy="1524000"/>
            </a:xfrm>
            <a:custGeom>
              <a:rect b="b" l="l" r="r" t="t"/>
              <a:pathLst>
                <a:path extrusionOk="0" h="1524000" w="205740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85" y="2745485"/>
              <a:ext cx="2057400" cy="1524000"/>
            </a:xfrm>
            <a:custGeom>
              <a:rect b="b" l="l" r="r" t="t"/>
              <a:pathLst>
                <a:path extrusionOk="0" h="1524000" w="205740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cap="flat" cmpd="sng" w="259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90500" lvl="0" marL="2032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Department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3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18" name="Google Shape;118;p3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119" name="Google Shape;119;p3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135885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7150">
            <a:spAutoFit/>
          </a:bodyPr>
          <a:lstStyle/>
          <a:p>
            <a:pPr indent="0" lvl="0" marL="0" marR="57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6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2133600" y="3429000"/>
            <a:ext cx="6934200" cy="2590800"/>
          </a:xfrm>
          <a:custGeom>
            <a:rect b="b" l="l" r="r" t="t"/>
            <a:pathLst>
              <a:path extrusionOk="0" h="2590800" w="6934200">
                <a:moveTo>
                  <a:pt x="6934200" y="0"/>
                </a:moveTo>
                <a:lnTo>
                  <a:pt x="0" y="0"/>
                </a:lnTo>
                <a:lnTo>
                  <a:pt x="0" y="2590800"/>
                </a:lnTo>
                <a:lnTo>
                  <a:pt x="6934200" y="2590800"/>
                </a:lnTo>
                <a:lnTo>
                  <a:pt x="69342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2212085" y="3418078"/>
            <a:ext cx="231965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Department:-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2212085" y="3944823"/>
            <a:ext cx="6710045" cy="148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1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Mechanical Engineering Department is dedicated to fostering innovation, excellence, and leadership in education, research, and professional practice.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1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aim to equip students with cutting-edge technical knowledge, practical skills, and ethical values to address global engineering challenges and contribute to sustainable technological advancements.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127202" y="1486784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0" y="1447799"/>
            <a:ext cx="2133600" cy="5410200"/>
          </a:xfrm>
          <a:custGeom>
            <a:rect b="b" l="l" r="r" t="t"/>
            <a:pathLst>
              <a:path extrusionOk="0" h="5410200" w="213360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cap="flat" cmpd="sng" w="9525">
            <a:solidFill>
              <a:srgbClr val="95B8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0" y="-36871"/>
            <a:ext cx="9144000" cy="4225289"/>
            <a:chOff x="0" y="0"/>
            <a:chExt cx="9144000" cy="4225289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144000" cy="1447800"/>
            </a:xfrm>
            <a:custGeom>
              <a:rect b="b" l="l" r="r" t="t"/>
              <a:pathLst>
                <a:path extrusionOk="0" h="1447800" w="914400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"/>
            <p:cNvSpPr/>
            <p:nvPr/>
          </p:nvSpPr>
          <p:spPr>
            <a:xfrm>
              <a:off x="59435" y="2775204"/>
              <a:ext cx="2057400" cy="1447800"/>
            </a:xfrm>
            <a:custGeom>
              <a:rect b="b" l="l" r="r" t="t"/>
              <a:pathLst>
                <a:path extrusionOk="0" h="1447800" w="2057400">
                  <a:moveTo>
                    <a:pt x="20574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2057400" y="14478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0197" y="2777489"/>
              <a:ext cx="2057400" cy="1447800"/>
            </a:xfrm>
            <a:custGeom>
              <a:rect b="b" l="l" r="r" t="t"/>
              <a:pathLst>
                <a:path extrusionOk="0" h="1447800" w="2057400">
                  <a:moveTo>
                    <a:pt x="0" y="1447800"/>
                  </a:moveTo>
                  <a:lnTo>
                    <a:pt x="2057400" y="14478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noFill/>
            <a:ln cap="flat" cmpd="sng" w="259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4"/>
          <p:cNvSpPr txBox="1"/>
          <p:nvPr/>
        </p:nvSpPr>
        <p:spPr>
          <a:xfrm>
            <a:off x="232053" y="2782010"/>
            <a:ext cx="1884781" cy="1304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85725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Program  Educational  Objectives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2133600" y="1524000"/>
            <a:ext cx="7010400" cy="583565"/>
          </a:xfrm>
          <a:custGeom>
            <a:rect b="b" l="l" r="r" t="t"/>
            <a:pathLst>
              <a:path extrusionOk="0" h="583564" w="7010400">
                <a:moveTo>
                  <a:pt x="7010400" y="0"/>
                </a:moveTo>
                <a:lnTo>
                  <a:pt x="0" y="0"/>
                </a:lnTo>
                <a:lnTo>
                  <a:pt x="0" y="583184"/>
                </a:lnTo>
                <a:lnTo>
                  <a:pt x="7010400" y="583184"/>
                </a:lnTo>
                <a:lnTo>
                  <a:pt x="7010400" y="0"/>
                </a:lnTo>
                <a:close/>
              </a:path>
            </a:pathLst>
          </a:custGeom>
          <a:solidFill>
            <a:srgbClr val="F793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2133599" y="1522561"/>
            <a:ext cx="8673884" cy="5058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Educational Objectives(PEOs)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57401" y="2220637"/>
            <a:ext cx="7086599" cy="4637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4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43" name="Google Shape;143;p4"/>
          <p:cNvGrpSpPr/>
          <p:nvPr/>
        </p:nvGrpSpPr>
        <p:grpSpPr>
          <a:xfrm>
            <a:off x="2133599" y="152399"/>
            <a:ext cx="5182362" cy="915162"/>
            <a:chOff x="2133599" y="152399"/>
            <a:chExt cx="5182362" cy="915162"/>
          </a:xfrm>
        </p:grpSpPr>
        <p:sp>
          <p:nvSpPr>
            <p:cNvPr id="144" name="Google Shape;144;p4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134361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4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7150">
            <a:spAutoFit/>
          </a:bodyPr>
          <a:lstStyle/>
          <a:p>
            <a:pPr indent="0" lvl="0" marL="0" marR="3937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1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305457" y="2975148"/>
            <a:ext cx="6457543" cy="25853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1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excel in applying mechanical engineering principles to design and innovate solutions in industries such as energy, automotive, and manufacturing.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2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contribute to technological advancements through research and development, addressing global challenges in sustainability and advanced systems.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3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demonstrate leadership and collaboration in multidisciplinary teams, delivering ethical and sustainable engineering solutions.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/>
          <p:cNvGrpSpPr/>
          <p:nvPr/>
        </p:nvGrpSpPr>
        <p:grpSpPr>
          <a:xfrm>
            <a:off x="-1" y="1"/>
            <a:ext cx="9144000" cy="6857999"/>
            <a:chOff x="0" y="0"/>
            <a:chExt cx="9144000" cy="4229099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9144000" cy="1437005"/>
            </a:xfrm>
            <a:custGeom>
              <a:rect b="b" l="l" r="r" t="t"/>
              <a:pathLst>
                <a:path extrusionOk="0" h="1437005" w="914400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/>
            <p:cNvSpPr/>
            <p:nvPr/>
          </p:nvSpPr>
          <p:spPr>
            <a:xfrm>
              <a:off x="2155798" y="1208532"/>
              <a:ext cx="6988202" cy="2906268"/>
            </a:xfrm>
            <a:custGeom>
              <a:rect b="b" l="l" r="r" t="t"/>
              <a:pathLst>
                <a:path extrusionOk="0" h="2675890" w="699643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/>
            <p:cNvSpPr/>
            <p:nvPr/>
          </p:nvSpPr>
          <p:spPr>
            <a:xfrm>
              <a:off x="2124455" y="1485899"/>
              <a:ext cx="6996430" cy="2675890"/>
            </a:xfrm>
            <a:custGeom>
              <a:rect b="b" l="l" r="r" t="t"/>
              <a:pathLst>
                <a:path extrusionOk="0" h="2675890" w="699643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cap="flat" cmpd="sng" w="9525">
              <a:solidFill>
                <a:srgbClr val="7A5F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134361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/>
          <p:nvPr/>
        </p:nvSpPr>
        <p:spPr>
          <a:xfrm>
            <a:off x="8340274" y="124104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5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52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indent="0" lvl="0" marL="148082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/>
            <p:cNvSpPr/>
            <p:nvPr/>
          </p:nvSpPr>
          <p:spPr>
            <a:xfrm>
              <a:off x="114299" y="2971799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15061" y="2974085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cap="flat" cmpd="sng" w="25900">
              <a:solidFill>
                <a:srgbClr val="385D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/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Academic and Faculty Contributions</a:t>
            </a:r>
            <a:endParaRPr/>
          </a:p>
        </p:txBody>
      </p:sp>
      <p:sp>
        <p:nvSpPr>
          <p:cNvPr id="169" name="Google Shape;169;p5"/>
          <p:cNvSpPr txBox="1"/>
          <p:nvPr/>
        </p:nvSpPr>
        <p:spPr>
          <a:xfrm>
            <a:off x="2102439" y="2589660"/>
            <a:ext cx="6508161" cy="2677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FDP Organized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Conducted a 7-day FDP on "Advances in Computer-Aided Design and Product Innovation" from 25/09/2021. Dr. P.V. Ramana, Professor, MGIT Hyderabad, served as the resource person.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Faculty as Resource Persons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Mr. P. Praveen: Delivered a session on "Emerging Trends in Electric Vehicles: Power Systems, Control, and Connectivity" at Basava Kalyan Engineering College, Karnataka (12/08/2021).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Mr. SNS Santosh: Spoke at Gulbarga Shetty College on "Multidisciplinary Approaches in Renewable Energy and Power Management Systems" (10/02/2022).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" name="Google Shape;175;p17"/>
          <p:cNvGrpSpPr/>
          <p:nvPr/>
        </p:nvGrpSpPr>
        <p:grpSpPr>
          <a:xfrm>
            <a:off x="-27878" y="146086"/>
            <a:ext cx="9144000" cy="6857999"/>
            <a:chOff x="0" y="0"/>
            <a:chExt cx="9144000" cy="4229099"/>
          </a:xfrm>
        </p:grpSpPr>
        <p:sp>
          <p:nvSpPr>
            <p:cNvPr id="176" name="Google Shape;176;p17"/>
            <p:cNvSpPr/>
            <p:nvPr/>
          </p:nvSpPr>
          <p:spPr>
            <a:xfrm>
              <a:off x="0" y="0"/>
              <a:ext cx="9144000" cy="1437005"/>
            </a:xfrm>
            <a:custGeom>
              <a:rect b="b" l="l" r="r" t="t"/>
              <a:pathLst>
                <a:path extrusionOk="0" h="1437005" w="914400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7" name="Google Shape;17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17"/>
            <p:cNvSpPr/>
            <p:nvPr/>
          </p:nvSpPr>
          <p:spPr>
            <a:xfrm>
              <a:off x="2155798" y="1208532"/>
              <a:ext cx="6988202" cy="2906268"/>
            </a:xfrm>
            <a:custGeom>
              <a:rect b="b" l="l" r="r" t="t"/>
              <a:pathLst>
                <a:path extrusionOk="0" h="2675890" w="699643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17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82" name="Google Shape;182;p17"/>
            <p:cNvSpPr/>
            <p:nvPr/>
          </p:nvSpPr>
          <p:spPr>
            <a:xfrm>
              <a:off x="2124455" y="1485899"/>
              <a:ext cx="6996430" cy="2675890"/>
            </a:xfrm>
            <a:custGeom>
              <a:rect b="b" l="l" r="r" t="t"/>
              <a:pathLst>
                <a:path extrusionOk="0" h="2675890" w="699643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cap="flat" cmpd="sng" w="9525">
              <a:solidFill>
                <a:srgbClr val="7A5F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2134361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17"/>
          <p:cNvSpPr txBox="1"/>
          <p:nvPr/>
        </p:nvSpPr>
        <p:spPr>
          <a:xfrm>
            <a:off x="8357527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6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17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52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indent="0" lvl="0" marL="148082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87" name="Google Shape;187;p17"/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88" name="Google Shape;188;p17"/>
            <p:cNvSpPr/>
            <p:nvPr/>
          </p:nvSpPr>
          <p:spPr>
            <a:xfrm>
              <a:off x="114299" y="2971799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115061" y="2974085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cap="flat" cmpd="sng" w="25900">
              <a:solidFill>
                <a:srgbClr val="385D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17"/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Faculty Innovations &amp; Prototypes</a:t>
            </a: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2289393" y="2232444"/>
            <a:ext cx="6440539" cy="30777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Faculty developed several working models and prototypes: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Singaiah G: Experimental setup for stress and strain measurement for railway bridge health monitoring.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Dr. K. Siva Prasad: Vertical forming machine.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Ashish Kumar Singh: Structural and vibrational analysis of a conical gearbox &amp; water level controller.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Y. Anil Reddy: Design and development of an electric bike.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P.V.N. Sai Chandu: Solar grass cutter and parametric concrete printing machine.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Others included hybrid sewing machine, pneumatic vice, and centrifugal pump analysis.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17"/>
          <p:cNvPicPr preferRelativeResize="0"/>
          <p:nvPr/>
        </p:nvPicPr>
        <p:blipFill rotWithShape="1">
          <a:blip r:embed="rId6">
            <a:alphaModFix/>
          </a:blip>
          <a:srcRect b="-53041" l="-15874" r="15874" t="53041"/>
          <a:stretch/>
        </p:blipFill>
        <p:spPr>
          <a:xfrm>
            <a:off x="4797013" y="4919276"/>
            <a:ext cx="4222819" cy="401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 rotWithShape="1">
          <a:blip r:embed="rId6">
            <a:alphaModFix/>
          </a:blip>
          <a:srcRect b="54240" l="-10265" r="14368" t="-50136"/>
          <a:stretch/>
        </p:blipFill>
        <p:spPr>
          <a:xfrm>
            <a:off x="2067121" y="3106516"/>
            <a:ext cx="3356170" cy="366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18"/>
          <p:cNvGrpSpPr/>
          <p:nvPr/>
        </p:nvGrpSpPr>
        <p:grpSpPr>
          <a:xfrm>
            <a:off x="-23124" y="0"/>
            <a:ext cx="9149324" cy="6857999"/>
            <a:chOff x="0" y="0"/>
            <a:chExt cx="9149324" cy="4229099"/>
          </a:xfrm>
        </p:grpSpPr>
        <p:sp>
          <p:nvSpPr>
            <p:cNvPr id="200" name="Google Shape;200;p18"/>
            <p:cNvSpPr/>
            <p:nvPr/>
          </p:nvSpPr>
          <p:spPr>
            <a:xfrm>
              <a:off x="0" y="0"/>
              <a:ext cx="9144000" cy="1437005"/>
            </a:xfrm>
            <a:custGeom>
              <a:rect b="b" l="l" r="r" t="t"/>
              <a:pathLst>
                <a:path extrusionOk="0" h="1437005" w="914400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1" name="Google Shape;20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18"/>
            <p:cNvSpPr/>
            <p:nvPr/>
          </p:nvSpPr>
          <p:spPr>
            <a:xfrm>
              <a:off x="2161122" y="1294057"/>
              <a:ext cx="6988202" cy="2906268"/>
            </a:xfrm>
            <a:custGeom>
              <a:rect b="b" l="l" r="r" t="t"/>
              <a:pathLst>
                <a:path extrusionOk="0" h="2675890" w="699643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18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206" name="Google Shape;206;p18"/>
            <p:cNvSpPr/>
            <p:nvPr/>
          </p:nvSpPr>
          <p:spPr>
            <a:xfrm>
              <a:off x="2124455" y="1485899"/>
              <a:ext cx="6996430" cy="2675890"/>
            </a:xfrm>
            <a:custGeom>
              <a:rect b="b" l="l" r="r" t="t"/>
              <a:pathLst>
                <a:path extrusionOk="0" h="2675890" w="699643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cap="flat" cmpd="sng" w="9525">
              <a:solidFill>
                <a:srgbClr val="7A5F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2133599" y="152399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2134361" y="153161"/>
              <a:ext cx="5181600" cy="914400"/>
            </a:xfrm>
            <a:custGeom>
              <a:rect b="b" l="l" r="r" t="t"/>
              <a:pathLst>
                <a:path extrusionOk="0" h="914400" w="518160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cap="flat" cmpd="sng" w="259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8"/>
          <p:cNvSpPr txBox="1"/>
          <p:nvPr/>
        </p:nvSpPr>
        <p:spPr>
          <a:xfrm>
            <a:off x="8340274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7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18"/>
          <p:cNvSpPr txBox="1"/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52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indent="0" lvl="0" marL="148082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211" name="Google Shape;211;p18"/>
          <p:cNvGrpSpPr/>
          <p:nvPr/>
        </p:nvGrpSpPr>
        <p:grpSpPr>
          <a:xfrm>
            <a:off x="130257" y="2965898"/>
            <a:ext cx="1919076" cy="2152441"/>
            <a:chOff x="114299" y="2971799"/>
            <a:chExt cx="1905762" cy="1069086"/>
          </a:xfrm>
        </p:grpSpPr>
        <p:sp>
          <p:nvSpPr>
            <p:cNvPr id="212" name="Google Shape;212;p18"/>
            <p:cNvSpPr/>
            <p:nvPr/>
          </p:nvSpPr>
          <p:spPr>
            <a:xfrm>
              <a:off x="114299" y="2971799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115061" y="2974085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chemeClr val="lt1"/>
            </a:solidFill>
            <a:ln cap="flat" cmpd="sng" w="25900">
              <a:solidFill>
                <a:srgbClr val="385D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18"/>
          <p:cNvSpPr txBox="1"/>
          <p:nvPr/>
        </p:nvSpPr>
        <p:spPr>
          <a:xfrm>
            <a:off x="162326" y="3575086"/>
            <a:ext cx="1875592" cy="1120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Participation in National-Level Events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2327944" y="1946045"/>
            <a:ext cx="6508161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2403348" y="2465142"/>
            <a:ext cx="602753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actively took part in Hackathons and Project Expos at the National level: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Hackathon (11/03/2022): S. Ashish, C. Manoj, T.M. Aravind, B. Pawan Kumar.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Expo (26/03/2022): G. Anand, P. Nikhil, S. Salman, T. Gita, N. Ganesh.</a:t>
            </a:r>
            <a:endParaRPr/>
          </a:p>
        </p:txBody>
      </p:sp>
      <p:pic>
        <p:nvPicPr>
          <p:cNvPr id="217" name="Google Shape;21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17724" y="4758285"/>
            <a:ext cx="5600365" cy="1982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"/>
          <p:cNvSpPr txBox="1"/>
          <p:nvPr>
            <p:ph idx="4294967295" type="title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3" name="Google Shape;22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6"/>
          <p:cNvSpPr/>
          <p:nvPr/>
        </p:nvSpPr>
        <p:spPr>
          <a:xfrm>
            <a:off x="1676400" y="134863"/>
            <a:ext cx="5634036" cy="779537"/>
          </a:xfrm>
          <a:custGeom>
            <a:rect b="b" l="l" r="r" t="t"/>
            <a:pathLst>
              <a:path extrusionOk="0" h="914400" w="518160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937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1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5" name="Google Shape;2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6"/>
          <p:cNvSpPr txBox="1"/>
          <p:nvPr/>
        </p:nvSpPr>
        <p:spPr>
          <a:xfrm>
            <a:off x="8001000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8</a:t>
            </a:r>
            <a:endParaRPr b="0" i="0" sz="1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6"/>
          <p:cNvSpPr txBox="1"/>
          <p:nvPr/>
        </p:nvSpPr>
        <p:spPr>
          <a:xfrm>
            <a:off x="2286000" y="1981200"/>
            <a:ext cx="6453504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Himanish Dutt and Aashish Sharma (2nd semester) presented at the IEEE Xplore indexed "ICSRC 2021" on Sustainability and Resilience. Volume 3, Issue 1.</a:t>
            </a:r>
            <a:endParaRPr/>
          </a:p>
          <a:p>
            <a:pPr indent="-1714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8" name="Google Shape;228;p6"/>
          <p:cNvGrpSpPr/>
          <p:nvPr/>
        </p:nvGrpSpPr>
        <p:grpSpPr>
          <a:xfrm>
            <a:off x="147451" y="3064547"/>
            <a:ext cx="1784866" cy="1110638"/>
            <a:chOff x="115061" y="2974084"/>
            <a:chExt cx="1905000" cy="1066801"/>
          </a:xfrm>
        </p:grpSpPr>
        <p:sp>
          <p:nvSpPr>
            <p:cNvPr id="229" name="Google Shape;229;p6"/>
            <p:cNvSpPr/>
            <p:nvPr/>
          </p:nvSpPr>
          <p:spPr>
            <a:xfrm>
              <a:off x="115061" y="2974084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Research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Publications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115061" y="2974085"/>
              <a:ext cx="1905000" cy="1066800"/>
            </a:xfrm>
            <a:custGeom>
              <a:rect b="b" l="l" r="r" t="t"/>
              <a:pathLst>
                <a:path extrusionOk="0" h="1066800" w="190500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cap="flat" cmpd="sng" w="25900">
              <a:solidFill>
                <a:srgbClr val="385D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6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2438400" y="6222577"/>
            <a:ext cx="69356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feedback or to contribute to the next issue, contact: </a:t>
            </a: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mechengg@hitam.org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99757" y="3429000"/>
            <a:ext cx="5061817" cy="2679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2024-10-01T07:02:06Z</dcterms:created>
  <dc:creator>Admin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2024-10-01T00:00:00Z</vt:filetime>
  </property>
</Properties>
</file>